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dp" ContentType="image/vnd.ms-photo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348" r:id="rId6"/>
    <p:sldId id="259" r:id="rId7"/>
    <p:sldId id="300" r:id="rId8"/>
    <p:sldId id="355" r:id="rId9"/>
    <p:sldId id="346" r:id="rId10"/>
    <p:sldId id="303" r:id="rId11"/>
    <p:sldId id="359" r:id="rId12"/>
    <p:sldId id="312" r:id="rId13"/>
    <p:sldId id="315" r:id="rId14"/>
    <p:sldId id="313" r:id="rId15"/>
    <p:sldId id="316" r:id="rId16"/>
    <p:sldId id="314" r:id="rId17"/>
    <p:sldId id="347" r:id="rId18"/>
    <p:sldId id="332" r:id="rId19"/>
    <p:sldId id="333" r:id="rId20"/>
    <p:sldId id="305" r:id="rId21"/>
    <p:sldId id="306" r:id="rId22"/>
    <p:sldId id="338" r:id="rId23"/>
    <p:sldId id="308" r:id="rId24"/>
    <p:sldId id="349" r:id="rId25"/>
    <p:sldId id="350" r:id="rId26"/>
    <p:sldId id="351" r:id="rId27"/>
    <p:sldId id="352" r:id="rId28"/>
    <p:sldId id="353" r:id="rId29"/>
    <p:sldId id="354" r:id="rId30"/>
    <p:sldId id="302" r:id="rId31"/>
    <p:sldId id="278" r:id="rId32"/>
  </p:sldIdLst>
  <p:sldSz cx="12192000" cy="6858000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FAFAF"/>
    <a:srgbClr val="03617A"/>
    <a:srgbClr val="CDDFE4"/>
    <a:srgbClr val="327F93"/>
    <a:srgbClr val="005184"/>
    <a:srgbClr val="FFC000"/>
    <a:srgbClr val="7F7F7F"/>
    <a:srgbClr val="4E90A2"/>
    <a:srgbClr val="91B4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233" autoAdjust="0"/>
  </p:normalViewPr>
  <p:slideViewPr>
    <p:cSldViewPr snapToGrid="0">
      <p:cViewPr varScale="1">
        <p:scale>
          <a:sx n="109" d="100"/>
          <a:sy n="109" d="100"/>
        </p:scale>
        <p:origin x="100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tags" Target="tags/tag72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983B2E-8515-45B4-B1EB-8BE0937151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基于马尔可夫决策过程与贝尔曼方程的最优决策模型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问题二三的拓展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次品率的变化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 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批量的大小变化（不同信度）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C16645A-EFFF-401F-8193-60E51DD191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C16645A-EFFF-401F-8193-60E51DD191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C16645A-EFFF-401F-8193-60E51DD191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C16645A-EFFF-401F-8193-60E51DD191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关于成品的检验（企业检验、顾客检验）问题：论文</a:t>
            </a:r>
            <a:r>
              <a:rPr lang="en-US" altLang="zh-CN">
                <a:sym typeface="+mn-ea"/>
              </a:rPr>
              <a:t>p10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关于判断拆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不拆的判断：论文</a:t>
            </a:r>
            <a:r>
              <a:rPr lang="en-US" altLang="zh-CN">
                <a:sym typeface="+mn-ea"/>
              </a:rPr>
              <a:t>p14	</a:t>
            </a:r>
            <a:r>
              <a:rPr lang="zh-CN" altLang="en-US">
                <a:sym typeface="+mn-ea"/>
              </a:rPr>
              <a:t>公式</a:t>
            </a:r>
            <a:r>
              <a:rPr lang="en-US" altLang="zh-CN">
                <a:sym typeface="+mn-ea"/>
              </a:rPr>
              <a:t>15~17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只用于方案二，方案三没有使用</a:t>
            </a:r>
            <a:endParaRPr lang="zh-CN" altLang="en-US"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评阅要点：</a:t>
            </a:r>
            <a:endParaRPr lang="zh-CN" altLang="en-US"/>
          </a:p>
          <a:p>
            <a:r>
              <a:rPr lang="zh-CN" altLang="en-US">
                <a:sym typeface="+mn-ea"/>
              </a:rPr>
              <a:t>同时需要注意的是</a:t>
            </a:r>
            <a:r>
              <a:rPr lang="zh-CN" altLang="en-US" b="1">
                <a:sym typeface="+mn-ea"/>
              </a:rPr>
              <a:t>对于次品，拆下来的零件如果已经检测过的话，就不需要再检测。</a:t>
            </a:r>
            <a:r>
              <a:rPr lang="en-US" altLang="zh-CN" b="1">
                <a:sym typeface="+mn-ea"/>
              </a:rPr>
              <a:t>(</a:t>
            </a:r>
            <a:r>
              <a:rPr lang="zh-CN" altLang="en-US" b="1">
                <a:sym typeface="+mn-ea"/>
              </a:rPr>
              <a:t>方案二</a:t>
            </a:r>
            <a:r>
              <a:rPr lang="en-US" altLang="zh-CN" b="1">
                <a:sym typeface="+mn-ea"/>
              </a:rPr>
              <a:t>)</a:t>
            </a:r>
            <a:endParaRPr lang="zh-CN" altLang="en-US"/>
          </a:p>
          <a:p>
            <a:r>
              <a:rPr lang="zh-CN" altLang="en-US">
                <a:sym typeface="+mn-ea"/>
              </a:rPr>
              <a:t>拆下来的零件如果没有检测过，或者</a:t>
            </a:r>
            <a:r>
              <a:rPr lang="zh-CN" altLang="en-US" b="1">
                <a:sym typeface="+mn-ea"/>
              </a:rPr>
              <a:t>假设不记录检测结果</a:t>
            </a:r>
            <a:r>
              <a:rPr lang="zh-CN" altLang="en-US">
                <a:sym typeface="+mn-ea"/>
              </a:rPr>
              <a:t>，则需要重新计算拆下来的零件为次品的条件概率。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从零部件管理难度、成本等现实可行性角度对比拉踩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基于马尔可夫决策过程与贝尔曼方程的最优决策模型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简单提一下模型、和问题的关系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论文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p14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宋体" panose="02010600030101010101" pitchFamily="2" charset="-122"/>
                <a:sym typeface="+mn-ea"/>
              </a:rPr>
              <a:t>（马尔可夫决策过程中，哪些是真的满足性质、哪些是做了近似）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使用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价值迭代法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求解上式贝尔曼方程。 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Regular-Identity-H"/>
              <a:cs typeface="Cambria Math" panose="02040503050406030204" charset="0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1.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初始化所有状态的值函数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V</a:t>
            </a:r>
            <a:r>
              <a:rPr lang="en-US" altLang="zh-CN" i="1" baseline="-25000">
                <a:solidFill>
                  <a:srgbClr val="000000"/>
                </a:solidFill>
                <a:latin typeface="Cambria Math" panose="02040503050406030204" charset="0"/>
                <a:ea typeface="CMR8"/>
                <a:cs typeface="Cambria Math" panose="02040503050406030204" charset="0"/>
                <a:sym typeface="+mn-ea"/>
              </a:rPr>
              <a:t>0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(S)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为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Times New Roman" panose="02020603050405020304"/>
                <a:cs typeface="Cambria Math" panose="02040503050406030204" charset="0"/>
                <a:sym typeface="+mn-ea"/>
              </a:rPr>
              <a:t>0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。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Times New Roman" panose="02020603050405020304"/>
              <a:cs typeface="Cambria Math" panose="02040503050406030204" charset="0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Times New Roman" panose="02020603050405020304"/>
                <a:cs typeface="Cambria Math" panose="02040503050406030204" charset="0"/>
                <a:sym typeface="+mn-ea"/>
              </a:rPr>
              <a:t>2.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对于每个状态，计算采取不同动作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A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后的成本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C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Times New Roman" panose="02020603050405020304"/>
                <a:cs typeface="Cambria Math" panose="02040503050406030204" charset="0"/>
                <a:sym typeface="+mn-ea"/>
              </a:rPr>
              <a:t>(S,A)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，再根据状态转移概率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P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CMR12"/>
                <a:cs typeface="Cambria Math" panose="02040503050406030204" charset="0"/>
                <a:sym typeface="+mn-ea"/>
              </a:rPr>
              <a:t>(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S’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SY10"/>
                <a:cs typeface="Cambria Math" panose="02040503050406030204" charset="0"/>
                <a:sym typeface="+mn-ea"/>
              </a:rPr>
              <a:t>|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S, a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R12"/>
                <a:cs typeface="Cambria Math" panose="02040503050406030204" charset="0"/>
                <a:sym typeface="+mn-ea"/>
              </a:rPr>
              <a:t>)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CMR12"/>
                <a:cs typeface="Cambria Math" panose="02040503050406030204" charset="0"/>
                <a:sym typeface="+mn-ea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与将要跳转到的状态对应值函数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V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(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S’ )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，计算跳转到未来状态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’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的期望成本。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Regular-Identity-H"/>
              <a:cs typeface="Cambria Math" panose="02040503050406030204" charset="0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3.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针对状态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所有可能的动作，选择使得总成本最小的动作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A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进行跳转，并更新值函数。 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Regular-Identity-H"/>
              <a:cs typeface="Cambria Math" panose="020405030504060302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为了保持前后工序求解过程的一致性，本文需要求解拼接得到的半成品的次品率和其预</a:t>
            </a:r>
            <a:endParaRPr lang="zh-CN" altLang="en-US"/>
          </a:p>
          <a:p>
            <a:r>
              <a:rPr lang="zh-CN" altLang="en-US"/>
              <a:t>期单价，使其符合零配件具有次品率和购买成本的特征，从而能够作为零配件纳入下一</a:t>
            </a:r>
            <a:endParaRPr lang="zh-CN" altLang="en-US"/>
          </a:p>
          <a:p>
            <a:r>
              <a:rPr lang="zh-CN" altLang="en-US"/>
              <a:t>道生产工序迭代。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52.xml"/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image" Target="../media/image8.png"/><Relationship Id="rId3" Type="http://schemas.openxmlformats.org/officeDocument/2006/relationships/tags" Target="../tags/tag48.xml"/><Relationship Id="rId2" Type="http://schemas.microsoft.com/office/2007/relationships/hdphoto" Target="../media/image10.wdp"/><Relationship Id="rId10" Type="http://schemas.openxmlformats.org/officeDocument/2006/relationships/notesSlide" Target="../notesSlides/notesSlide6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7.wmf"/><Relationship Id="rId6" Type="http://schemas.openxmlformats.org/officeDocument/2006/relationships/oleObject" Target="../embeddings/oleObject3.bin"/><Relationship Id="rId5" Type="http://schemas.openxmlformats.org/officeDocument/2006/relationships/tags" Target="../tags/tag54.xml"/><Relationship Id="rId4" Type="http://schemas.openxmlformats.org/officeDocument/2006/relationships/image" Target="../media/image8.png"/><Relationship Id="rId3" Type="http://schemas.openxmlformats.org/officeDocument/2006/relationships/tags" Target="../tags/tag53.xml"/><Relationship Id="rId2" Type="http://schemas.microsoft.com/office/2007/relationships/hdphoto" Target="../media/image10.wdp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56.xml"/><Relationship Id="rId5" Type="http://schemas.openxmlformats.org/officeDocument/2006/relationships/image" Target="../media/image8.png"/><Relationship Id="rId4" Type="http://schemas.openxmlformats.org/officeDocument/2006/relationships/tags" Target="../tags/tag55.xml"/><Relationship Id="rId3" Type="http://schemas.microsoft.com/office/2007/relationships/hdphoto" Target="../media/image10.wdp"/><Relationship Id="rId2" Type="http://schemas.openxmlformats.org/officeDocument/2006/relationships/image" Target="../media/image9.pn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4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9.wmf"/><Relationship Id="rId6" Type="http://schemas.openxmlformats.org/officeDocument/2006/relationships/oleObject" Target="../embeddings/oleObject4.bin"/><Relationship Id="rId5" Type="http://schemas.openxmlformats.org/officeDocument/2006/relationships/tags" Target="../tags/tag58.xml"/><Relationship Id="rId4" Type="http://schemas.openxmlformats.org/officeDocument/2006/relationships/image" Target="../media/image8.png"/><Relationship Id="rId3" Type="http://schemas.openxmlformats.org/officeDocument/2006/relationships/tags" Target="../tags/tag57.xml"/><Relationship Id="rId2" Type="http://schemas.microsoft.com/office/2007/relationships/hdphoto" Target="../media/image10.wdp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60.xml"/><Relationship Id="rId5" Type="http://schemas.openxmlformats.org/officeDocument/2006/relationships/image" Target="../media/image8.png"/><Relationship Id="rId4" Type="http://schemas.openxmlformats.org/officeDocument/2006/relationships/tags" Target="../tags/tag59.xml"/><Relationship Id="rId3" Type="http://schemas.microsoft.com/office/2007/relationships/hdphoto" Target="../media/image10.wdp"/><Relationship Id="rId2" Type="http://schemas.openxmlformats.org/officeDocument/2006/relationships/image" Target="../media/image9.png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microsoft.com/office/2007/relationships/hdphoto" Target="../media/image10.wdp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wmf"/><Relationship Id="rId8" Type="http://schemas.openxmlformats.org/officeDocument/2006/relationships/oleObject" Target="../embeddings/oleObject5.bin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image" Target="../media/image8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2" Type="http://schemas.openxmlformats.org/officeDocument/2006/relationships/vmlDrawing" Target="../drawings/vmlDrawing5.v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63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65.xml"/><Relationship Id="rId8" Type="http://schemas.openxmlformats.org/officeDocument/2006/relationships/tags" Target="../tags/tag64.xml"/><Relationship Id="rId7" Type="http://schemas.openxmlformats.org/officeDocument/2006/relationships/image" Target="../media/image24.png"/><Relationship Id="rId6" Type="http://schemas.openxmlformats.org/officeDocument/2006/relationships/image" Target="../media/image23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8.png"/><Relationship Id="rId3" Type="http://schemas.microsoft.com/office/2007/relationships/hdphoto" Target="../media/image10.wdp"/><Relationship Id="rId2" Type="http://schemas.openxmlformats.org/officeDocument/2006/relationships/image" Target="../media/image9.png"/><Relationship Id="rId17" Type="http://schemas.openxmlformats.org/officeDocument/2006/relationships/notesSlide" Target="../notesSlides/notesSlide8.xml"/><Relationship Id="rId16" Type="http://schemas.openxmlformats.org/officeDocument/2006/relationships/vmlDrawing" Target="../drawings/vmlDrawing6.v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69.xml"/><Relationship Id="rId13" Type="http://schemas.openxmlformats.org/officeDocument/2006/relationships/tags" Target="../tags/tag68.xml"/><Relationship Id="rId12" Type="http://schemas.openxmlformats.org/officeDocument/2006/relationships/tags" Target="../tags/tag67.xml"/><Relationship Id="rId11" Type="http://schemas.openxmlformats.org/officeDocument/2006/relationships/tags" Target="../tags/tag66.xml"/><Relationship Id="rId10" Type="http://schemas.openxmlformats.org/officeDocument/2006/relationships/image" Target="../media/image25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openxmlformats.org/officeDocument/2006/relationships/image" Target="../media/image26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8.png"/><Relationship Id="rId2" Type="http://schemas.microsoft.com/office/2007/relationships/hdphoto" Target="../media/image10.wdp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5" Type="http://schemas.openxmlformats.org/officeDocument/2006/relationships/slideLayout" Target="../slideLayouts/slideLayout1.xml"/><Relationship Id="rId44" Type="http://schemas.openxmlformats.org/officeDocument/2006/relationships/image" Target="../media/image8.png"/><Relationship Id="rId43" Type="http://schemas.openxmlformats.org/officeDocument/2006/relationships/image" Target="../media/image4.png"/><Relationship Id="rId42" Type="http://schemas.openxmlformats.org/officeDocument/2006/relationships/tags" Target="../tags/tag39.xml"/><Relationship Id="rId41" Type="http://schemas.openxmlformats.org/officeDocument/2006/relationships/tags" Target="../tags/tag38.xml"/><Relationship Id="rId40" Type="http://schemas.openxmlformats.org/officeDocument/2006/relationships/tags" Target="../tags/tag37.xml"/><Relationship Id="rId4" Type="http://schemas.openxmlformats.org/officeDocument/2006/relationships/image" Target="../media/image3.png"/><Relationship Id="rId39" Type="http://schemas.openxmlformats.org/officeDocument/2006/relationships/tags" Target="../tags/tag36.xml"/><Relationship Id="rId38" Type="http://schemas.openxmlformats.org/officeDocument/2006/relationships/tags" Target="../tags/tag35.xml"/><Relationship Id="rId37" Type="http://schemas.openxmlformats.org/officeDocument/2006/relationships/tags" Target="../tags/tag34.xml"/><Relationship Id="rId36" Type="http://schemas.openxmlformats.org/officeDocument/2006/relationships/tags" Target="../tags/tag33.xml"/><Relationship Id="rId35" Type="http://schemas.openxmlformats.org/officeDocument/2006/relationships/tags" Target="../tags/tag32.xml"/><Relationship Id="rId34" Type="http://schemas.openxmlformats.org/officeDocument/2006/relationships/tags" Target="../tags/tag31.xml"/><Relationship Id="rId33" Type="http://schemas.openxmlformats.org/officeDocument/2006/relationships/tags" Target="../tags/tag30.xml"/><Relationship Id="rId32" Type="http://schemas.openxmlformats.org/officeDocument/2006/relationships/tags" Target="../tags/tag29.xml"/><Relationship Id="rId31" Type="http://schemas.openxmlformats.org/officeDocument/2006/relationships/tags" Target="../tags/tag28.xml"/><Relationship Id="rId30" Type="http://schemas.openxmlformats.org/officeDocument/2006/relationships/tags" Target="../tags/tag27.xml"/><Relationship Id="rId3" Type="http://schemas.openxmlformats.org/officeDocument/2006/relationships/tags" Target="../tags/tag1.xml"/><Relationship Id="rId29" Type="http://schemas.openxmlformats.org/officeDocument/2006/relationships/tags" Target="../tags/tag26.xml"/><Relationship Id="rId28" Type="http://schemas.openxmlformats.org/officeDocument/2006/relationships/tags" Target="../tags/tag25.xml"/><Relationship Id="rId27" Type="http://schemas.openxmlformats.org/officeDocument/2006/relationships/tags" Target="../tags/tag24.xml"/><Relationship Id="rId26" Type="http://schemas.openxmlformats.org/officeDocument/2006/relationships/tags" Target="../tags/tag23.xml"/><Relationship Id="rId25" Type="http://schemas.openxmlformats.org/officeDocument/2006/relationships/tags" Target="../tags/tag22.xml"/><Relationship Id="rId24" Type="http://schemas.openxmlformats.org/officeDocument/2006/relationships/tags" Target="../tags/tag21.xml"/><Relationship Id="rId23" Type="http://schemas.openxmlformats.org/officeDocument/2006/relationships/tags" Target="../tags/tag20.xml"/><Relationship Id="rId22" Type="http://schemas.openxmlformats.org/officeDocument/2006/relationships/tags" Target="../tags/tag19.xml"/><Relationship Id="rId21" Type="http://schemas.openxmlformats.org/officeDocument/2006/relationships/tags" Target="../tags/tag18.xml"/><Relationship Id="rId20" Type="http://schemas.openxmlformats.org/officeDocument/2006/relationships/tags" Target="../tags/tag17.xml"/><Relationship Id="rId2" Type="http://schemas.openxmlformats.org/officeDocument/2006/relationships/image" Target="../media/image7.jpeg"/><Relationship Id="rId19" Type="http://schemas.openxmlformats.org/officeDocument/2006/relationships/tags" Target="../tags/tag16.xml"/><Relationship Id="rId18" Type="http://schemas.openxmlformats.org/officeDocument/2006/relationships/tags" Target="../tags/tag15.xml"/><Relationship Id="rId17" Type="http://schemas.openxmlformats.org/officeDocument/2006/relationships/tags" Target="../tags/tag14.xml"/><Relationship Id="rId16" Type="http://schemas.openxmlformats.org/officeDocument/2006/relationships/tags" Target="../tags/tag13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image" Target="../media/image8.png"/><Relationship Id="rId2" Type="http://schemas.microsoft.com/office/2007/relationships/hdphoto" Target="../media/image10.wdp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openxmlformats.org/officeDocument/2006/relationships/image" Target="../media/image32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6.emf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Relationship Id="rId3" Type="http://schemas.openxmlformats.org/officeDocument/2006/relationships/image" Target="../media/image8.png"/><Relationship Id="rId2" Type="http://schemas.microsoft.com/office/2007/relationships/hdphoto" Target="../media/image10.wdp"/><Relationship Id="rId1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7.emf"/><Relationship Id="rId3" Type="http://schemas.openxmlformats.org/officeDocument/2006/relationships/image" Target="../media/image8.png"/><Relationship Id="rId2" Type="http://schemas.microsoft.com/office/2007/relationships/hdphoto" Target="../media/image10.wdp"/><Relationship Id="rId1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vmlDrawing" Target="../drawings/vmlDrawing7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38.png"/><Relationship Id="rId3" Type="http://schemas.openxmlformats.org/officeDocument/2006/relationships/image" Target="../media/image8.png"/><Relationship Id="rId2" Type="http://schemas.microsoft.com/office/2007/relationships/hdphoto" Target="../media/image10.wdp"/><Relationship Id="rId1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0.png"/><Relationship Id="rId3" Type="http://schemas.openxmlformats.org/officeDocument/2006/relationships/image" Target="../media/image8.png"/><Relationship Id="rId2" Type="http://schemas.microsoft.com/office/2007/relationships/hdphoto" Target="../media/image10.wdp"/><Relationship Id="rId1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8.png"/><Relationship Id="rId2" Type="http://schemas.microsoft.com/office/2007/relationships/hdphoto" Target="../media/image10.wdp"/><Relationship Id="rId1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8.png"/><Relationship Id="rId2" Type="http://schemas.microsoft.com/office/2007/relationships/hdphoto" Target="../media/image10.wdp"/><Relationship Id="rId1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microsoft.com/office/2007/relationships/hdphoto" Target="../media/image10.wdp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1.png"/><Relationship Id="rId3" Type="http://schemas.openxmlformats.org/officeDocument/2006/relationships/image" Target="../media/image8.png"/><Relationship Id="rId2" Type="http://schemas.microsoft.com/office/2007/relationships/hdphoto" Target="../media/image10.wdp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42.xml"/><Relationship Id="rId8" Type="http://schemas.openxmlformats.org/officeDocument/2006/relationships/image" Target="../media/image14.png"/><Relationship Id="rId7" Type="http://schemas.openxmlformats.org/officeDocument/2006/relationships/tags" Target="../tags/tag41.xml"/><Relationship Id="rId6" Type="http://schemas.openxmlformats.org/officeDocument/2006/relationships/image" Target="../media/image13.png"/><Relationship Id="rId5" Type="http://schemas.openxmlformats.org/officeDocument/2006/relationships/tags" Target="../tags/tag40.xml"/><Relationship Id="rId4" Type="http://schemas.openxmlformats.org/officeDocument/2006/relationships/image" Target="../media/image8.png"/><Relationship Id="rId3" Type="http://schemas.microsoft.com/office/2007/relationships/hdphoto" Target="../media/image10.wdp"/><Relationship Id="rId2" Type="http://schemas.openxmlformats.org/officeDocument/2006/relationships/image" Target="../media/image9.png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43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8.png"/><Relationship Id="rId3" Type="http://schemas.microsoft.com/office/2007/relationships/hdphoto" Target="../media/image10.wdp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4.xml"/><Relationship Id="rId3" Type="http://schemas.openxmlformats.org/officeDocument/2006/relationships/image" Target="../media/image8.png"/><Relationship Id="rId2" Type="http://schemas.microsoft.com/office/2007/relationships/hdphoto" Target="../media/image10.wdp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5.xml"/><Relationship Id="rId3" Type="http://schemas.openxmlformats.org/officeDocument/2006/relationships/image" Target="../media/image8.png"/><Relationship Id="rId2" Type="http://schemas.microsoft.com/office/2007/relationships/hdphoto" Target="../media/image10.wdp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2.bin"/><Relationship Id="rId4" Type="http://schemas.openxmlformats.org/officeDocument/2006/relationships/tags" Target="../tags/tag46.xml"/><Relationship Id="rId3" Type="http://schemas.openxmlformats.org/officeDocument/2006/relationships/image" Target="../media/image8.png"/><Relationship Id="rId2" Type="http://schemas.microsoft.com/office/2007/relationships/hdphoto" Target="../media/image10.wdp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7.xml"/><Relationship Id="rId3" Type="http://schemas.openxmlformats.org/officeDocument/2006/relationships/image" Target="../media/image8.png"/><Relationship Id="rId2" Type="http://schemas.microsoft.com/office/2007/relationships/hdphoto" Target="../media/image10.wdp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9" b="44994"/>
          <a:stretch>
            <a:fillRect/>
          </a:stretch>
        </p:blipFill>
        <p:spPr>
          <a:xfrm>
            <a:off x="0" y="2107758"/>
            <a:ext cx="12192000" cy="302342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1" y="2107758"/>
            <a:ext cx="12192001" cy="3023424"/>
          </a:xfrm>
          <a:prstGeom prst="rect">
            <a:avLst/>
          </a:prstGeom>
          <a:gradFill>
            <a:gsLst>
              <a:gs pos="0">
                <a:srgbClr val="03617A">
                  <a:alpha val="80000"/>
                </a:srgbClr>
              </a:gs>
              <a:gs pos="100000">
                <a:srgbClr val="03617A">
                  <a:alpha val="90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6546" y="903520"/>
            <a:ext cx="8352046" cy="7298221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024243" y="6029178"/>
            <a:ext cx="6143514" cy="337185"/>
            <a:chOff x="2741384" y="6056049"/>
            <a:chExt cx="3972047" cy="337185"/>
          </a:xfrm>
        </p:grpSpPr>
        <p:sp>
          <p:nvSpPr>
            <p:cNvPr id="9" name="TextBox 28"/>
            <p:cNvSpPr txBox="1"/>
            <p:nvPr/>
          </p:nvSpPr>
          <p:spPr>
            <a:xfrm>
              <a:off x="2741384" y="6056049"/>
              <a:ext cx="199406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成员：林依灵、刘彬慧、王之毅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 </a:t>
              </a:r>
              <a:endParaRPr lang="zh-CN" altLang="en-US" sz="1600" b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10" name="TextBox 90"/>
            <p:cNvSpPr txBox="1"/>
            <p:nvPr/>
          </p:nvSpPr>
          <p:spPr>
            <a:xfrm>
              <a:off x="5295374" y="6056049"/>
              <a:ext cx="1418057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日期：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2024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年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9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月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28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日</a:t>
              </a:r>
              <a:endParaRPr lang="zh-CN" altLang="en-US" sz="1600" b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11" name="Group 15"/>
          <p:cNvGrpSpPr/>
          <p:nvPr/>
        </p:nvGrpSpPr>
        <p:grpSpPr>
          <a:xfrm>
            <a:off x="685306" y="2773240"/>
            <a:ext cx="10821387" cy="1550292"/>
            <a:chOff x="-882405" y="2920911"/>
            <a:chExt cx="9588871" cy="1550292"/>
          </a:xfrm>
        </p:grpSpPr>
        <p:sp>
          <p:nvSpPr>
            <p:cNvPr id="12" name="Rectangle 9"/>
            <p:cNvSpPr/>
            <p:nvPr/>
          </p:nvSpPr>
          <p:spPr>
            <a:xfrm>
              <a:off x="-882405" y="2920911"/>
              <a:ext cx="9588871" cy="768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rPr>
                <a:t>基于马尔可夫决策与抽样检测概率分布的 </a:t>
              </a:r>
              <a:endParaRPr lang="en-US" altLang="zh-CN" sz="4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Rectangle 10"/>
            <p:cNvSpPr/>
            <p:nvPr/>
          </p:nvSpPr>
          <p:spPr>
            <a:xfrm>
              <a:off x="-664025" y="3826043"/>
              <a:ext cx="9122853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sz="36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企业最优生产决策</a:t>
              </a:r>
              <a:endParaRPr sz="36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14" name="直接连接符 13"/>
          <p:cNvCxnSpPr>
            <a:endCxn id="16" idx="1"/>
          </p:cNvCxnSpPr>
          <p:nvPr/>
        </p:nvCxnSpPr>
        <p:spPr>
          <a:xfrm>
            <a:off x="-16510" y="5532944"/>
            <a:ext cx="4956532" cy="0"/>
          </a:xfrm>
          <a:prstGeom prst="line">
            <a:avLst/>
          </a:prstGeom>
          <a:noFill/>
          <a:ln w="38100" cap="flat" cmpd="sng" algn="ctr">
            <a:solidFill>
              <a:srgbClr val="03617A"/>
            </a:solidFill>
            <a:prstDash val="solid"/>
            <a:miter lim="800000"/>
          </a:ln>
          <a:effectLst/>
        </p:spPr>
      </p:cxnSp>
      <p:cxnSp>
        <p:nvCxnSpPr>
          <p:cNvPr id="15" name="直接连接符 14"/>
          <p:cNvCxnSpPr>
            <a:stCxn id="16" idx="3"/>
          </p:cNvCxnSpPr>
          <p:nvPr/>
        </p:nvCxnSpPr>
        <p:spPr>
          <a:xfrm>
            <a:off x="7252519" y="5532944"/>
            <a:ext cx="4923606" cy="0"/>
          </a:xfrm>
          <a:prstGeom prst="line">
            <a:avLst/>
          </a:prstGeom>
          <a:noFill/>
          <a:ln w="38100" cap="flat" cmpd="sng" algn="ctr">
            <a:solidFill>
              <a:srgbClr val="03617A"/>
            </a:solidFill>
            <a:prstDash val="solid"/>
            <a:miter lim="800000"/>
          </a:ln>
          <a:effectLst/>
        </p:spPr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40069" y="5340170"/>
            <a:ext cx="2311862" cy="38427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2845325" y="407006"/>
            <a:ext cx="6501350" cy="12965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3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一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0" name="组合 9"/>
          <p:cNvGrpSpPr/>
          <p:nvPr>
            <p:custDataLst>
              <p:tags r:id="rId6"/>
            </p:custDataLst>
          </p:nvPr>
        </p:nvGrpSpPr>
        <p:grpSpPr>
          <a:xfrm>
            <a:off x="392430" y="3139440"/>
            <a:ext cx="3177540" cy="494665"/>
            <a:chOff x="852" y="1805"/>
            <a:chExt cx="5004" cy="779"/>
          </a:xfrm>
        </p:grpSpPr>
        <p:sp>
          <p:nvSpPr>
            <p:cNvPr id="6" name="圆角矩形 6"/>
            <p:cNvSpPr/>
            <p:nvPr>
              <p:custDataLst>
                <p:tags r:id="rId7"/>
              </p:custDataLst>
            </p:nvPr>
          </p:nvSpPr>
          <p:spPr>
            <a:xfrm>
              <a:off x="852" y="1805"/>
              <a:ext cx="5004" cy="772"/>
            </a:xfrm>
            <a:prstGeom prst="roundRect">
              <a:avLst>
                <a:gd name="adj" fmla="val 37046"/>
              </a:avLst>
            </a:prstGeom>
            <a:gradFill>
              <a:gsLst>
                <a:gs pos="53000">
                  <a:srgbClr val="03617A"/>
                </a:gs>
                <a:gs pos="95000">
                  <a:srgbClr val="03617A">
                    <a:alpha val="0"/>
                  </a:srgbClr>
                </a:gs>
                <a:gs pos="0">
                  <a:srgbClr val="03617A"/>
                </a:gs>
              </a:gsLst>
              <a:lin ang="20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" name="文本占位符 5"/>
            <p:cNvSpPr txBox="1"/>
            <p:nvPr>
              <p:custDataLst>
                <p:tags r:id="rId8"/>
              </p:custDataLst>
            </p:nvPr>
          </p:nvSpPr>
          <p:spPr>
            <a:xfrm>
              <a:off x="1180" y="1858"/>
              <a:ext cx="3302" cy="72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2400" dirty="0">
                  <a:solidFill>
                    <a:schemeClr val="bg1"/>
                  </a:solidFill>
                </a:rPr>
                <a:t>探究性方案</a:t>
              </a:r>
              <a:r>
                <a:rPr lang="zh-CN" altLang="en-US" sz="2400" dirty="0">
                  <a:solidFill>
                    <a:schemeClr val="bg1"/>
                  </a:solidFill>
                </a:rPr>
                <a:t>二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9" name="表格 18"/>
          <p:cNvGraphicFramePr/>
          <p:nvPr/>
        </p:nvGraphicFramePr>
        <p:xfrm>
          <a:off x="1962785" y="3799205"/>
          <a:ext cx="9403080" cy="2255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7270"/>
                <a:gridCol w="2096452"/>
                <a:gridCol w="2096452"/>
                <a:gridCol w="2096452"/>
                <a:gridCol w="2096452"/>
              </a:tblGrid>
              <a:tr h="64008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零配件1是否检测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零配件2是否检测</a:t>
                      </a:r>
                      <a:endParaRPr lang="zh-CN" altLang="en-US" sz="18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成品是否检测 </a:t>
                      </a:r>
                      <a:endParaRPr lang="zh-CN" altLang="en-US" sz="18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不合格品是否拆解</a:t>
                      </a:r>
                      <a:endParaRPr lang="zh-CN" altLang="en-US" sz="1800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</a:tr>
              <a:tr h="640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宋体" panose="02010600030101010101" pitchFamily="2" charset="-122"/>
                          <a:sym typeface="+mn-ea"/>
                        </a:rPr>
                        <a:t>第一轮</a:t>
                      </a:r>
                      <a:endParaRPr lang="zh-CN" altLang="en-US" sz="1800">
                        <a:latin typeface="Cambria Math" panose="02040503050406030204" charset="0"/>
                        <a:ea typeface="宋体" panose="02010600030101010101" pitchFamily="2" charset="-122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由拆解决策不等式</a:t>
                      </a: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确定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</a:tr>
              <a:tr h="9753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第二轮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第一轮拆解</a:t>
                      </a: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且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第一轮未检测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则</a:t>
                      </a:r>
                      <a:r>
                        <a:rPr lang="zh-CN" altLang="en-US" b="0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检测</a:t>
                      </a:r>
                      <a:endParaRPr lang="zh-CN" altLang="en-US" b="0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宋体" panose="02010600030101010101" pitchFamily="2" charset="-122"/>
                          <a:sym typeface="+mn-ea"/>
                        </a:rPr>
                        <a:t>第一轮拆解且</a:t>
                      </a:r>
                      <a:endParaRPr lang="zh-CN" altLang="en-US" sz="1800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宋体" panose="02010600030101010101" pitchFamily="2" charset="-122"/>
                          <a:sym typeface="+mn-ea"/>
                        </a:rPr>
                        <a:t>第一轮未检测</a:t>
                      </a:r>
                      <a:endParaRPr lang="zh-CN" altLang="en-US" sz="1800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宋体" panose="02010600030101010101" pitchFamily="2" charset="-122"/>
                          <a:sym typeface="+mn-ea"/>
                        </a:rPr>
                        <a:t>则</a:t>
                      </a:r>
                      <a:r>
                        <a:rPr lang="zh-CN" altLang="en-US" sz="1800" b="0">
                          <a:latin typeface="Cambria Math" panose="02040503050406030204" charset="0"/>
                          <a:ea typeface="宋体" panose="02010600030101010101" pitchFamily="2" charset="-122"/>
                          <a:sym typeface="+mn-ea"/>
                        </a:rPr>
                        <a:t>检测</a:t>
                      </a:r>
                      <a:endParaRPr lang="zh-CN" altLang="en-US" sz="1800" b="0">
                        <a:latin typeface="Cambria Math" panose="02040503050406030204" charset="0"/>
                        <a:ea typeface="宋体" panose="02010600030101010101" pitchFamily="2" charset="-122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第一轮选择拆解</a:t>
                      </a:r>
                      <a:endParaRPr lang="zh-CN" altLang="en-US" sz="1800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则考虑</a:t>
                      </a:r>
                      <a:endParaRPr lang="zh-CN" altLang="en-US" sz="1800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不拆解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graphicFrame>
        <p:nvGraphicFramePr>
          <p:cNvPr id="22" name="表格 21"/>
          <p:cNvGraphicFramePr/>
          <p:nvPr/>
        </p:nvGraphicFramePr>
        <p:xfrm>
          <a:off x="1790700" y="1680845"/>
          <a:ext cx="9575165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9355"/>
                <a:gridCol w="2096452"/>
                <a:gridCol w="2096452"/>
                <a:gridCol w="2096452"/>
                <a:gridCol w="2096452"/>
              </a:tblGrid>
              <a:tr h="640080"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只需考虑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一轮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零配件1是否检测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零配件2是否检测</a:t>
                      </a:r>
                      <a:endParaRPr lang="zh-CN" altLang="en-US" sz="1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成品是否检测 </a:t>
                      </a:r>
                      <a:endParaRPr lang="zh-CN" altLang="en-US" sz="1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不合格品是否拆解</a:t>
                      </a:r>
                      <a:endParaRPr lang="zh-CN" altLang="en-US" sz="18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</a:tr>
              <a:tr h="640080">
                <a:tc vMerge="1"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考虑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考虑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考虑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考虑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3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一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10" name="对象 9"/>
          <p:cNvGraphicFramePr/>
          <p:nvPr/>
        </p:nvGraphicFramePr>
        <p:xfrm>
          <a:off x="4752975" y="1937068"/>
          <a:ext cx="5325110" cy="370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6" imgW="5259070" imgH="3184525" progId="Equation.DSMT4">
                  <p:embed/>
                </p:oleObj>
              </mc:Choice>
              <mc:Fallback>
                <p:oleObj name="" r:id="rId6" imgW="5259070" imgH="3184525" progId="Equation.DSMT4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52975" y="1937068"/>
                        <a:ext cx="5325110" cy="370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524000" y="1935798"/>
            <a:ext cx="3228975" cy="3709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零配件</a:t>
            </a:r>
            <a:r>
              <a:rPr lang="en-US" altLang="zh-CN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1</a:t>
            </a: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的</a:t>
            </a: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合格率</a:t>
            </a:r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零配件</a:t>
            </a:r>
            <a:r>
              <a:rPr lang="en-US" altLang="zh-CN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2</a:t>
            </a: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的</a:t>
            </a: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合格率</a:t>
            </a:r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成品实际</a:t>
            </a: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的次品率</a:t>
            </a:r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成品实际的</a:t>
            </a: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合格率</a:t>
            </a:r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总检测成本</a:t>
            </a:r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预期收益</a:t>
            </a:r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预期收益</a:t>
            </a: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差值</a:t>
            </a:r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2220" y="1892935"/>
            <a:ext cx="7625715" cy="390144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4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6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一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524000" y="1935798"/>
            <a:ext cx="3228975" cy="21583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</a:pPr>
            <a:r>
              <a:rPr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成品</a:t>
            </a:r>
            <a:r>
              <a:rPr lang="zh-CN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实际的</a:t>
            </a:r>
            <a:r>
              <a:rPr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合格率</a:t>
            </a:r>
            <a:endParaRPr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总检测成本</a:t>
            </a:r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预期收益差值</a:t>
            </a:r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3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二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4495971" y="2021678"/>
          <a:ext cx="6563167" cy="158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6" imgW="6328410" imgH="1583690" progId="Equation.DSMT4">
                  <p:embed/>
                </p:oleObj>
              </mc:Choice>
              <mc:Fallback>
                <p:oleObj name="" r:id="rId6" imgW="6328410" imgH="1583690" progId="Equation.DSMT4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95971" y="2021678"/>
                        <a:ext cx="6563167" cy="158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870" y="1509395"/>
            <a:ext cx="11844000" cy="366762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4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6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二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65200" y="1447800"/>
            <a:ext cx="10427970" cy="4323715"/>
          </a:xfrm>
          <a:prstGeom prst="rect">
            <a:avLst/>
          </a:prstGeom>
        </p:spPr>
        <p:txBody>
          <a:bodyPr>
            <a:noAutofit/>
          </a:bodyPr>
          <a:p>
            <a:pPr indent="457200"/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 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问题需要我们给出生产过程的最优决策；而零配件购买与检测成本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已经确定，且生产过程几乎无耦合，可拆分为多个生产节点，且每个生产节点的迁移代价不依赖与其它节点。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 fontAlgn="auto"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b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我们考虑使用马尔可夫模型：</a:t>
            </a:r>
            <a:endParaRPr lang="zh-CN" altLang="en-US" sz="2400" b="1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1.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基于对模型的简化，根据生产过程中零配件的购买、检测过程，对于不同生产决策，定义多个状态节点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S</a:t>
            </a:r>
            <a:r>
              <a:rPr lang="en-US" altLang="zh-CN" sz="2400" i="1" baseline="-25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i,j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，表现出所有可能的零件状态。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2.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对于每个状态定义可以进行的动作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A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与相应代价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R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，且代价已经确定（例如检测费用固定），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设计对应动作的代价矩阵。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3.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针对不合格零配件的多次拆解复用，考虑第一次拆解后次品率的后验概率；但不考虑多于两次的拆解（沿用相应生产步骤后初次拆解的次品率）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4.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以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“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售出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”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状态作为迭代出口，并设置相应代价为售价的相反数。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endParaRPr lang="zh-CN" altLang="en-US" sz="16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endParaRPr lang="zh-CN" altLang="en-US" sz="16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endParaRPr lang="zh-CN" altLang="en-US" sz="16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b="4184"/>
          <a:stretch>
            <a:fillRect/>
          </a:stretch>
        </p:blipFill>
        <p:spPr>
          <a:xfrm>
            <a:off x="7597775" y="806450"/>
            <a:ext cx="4429125" cy="60071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36" name="圆角矩形 6"/>
          <p:cNvSpPr/>
          <p:nvPr>
            <p:custDataLst>
              <p:tags r:id="rId6"/>
            </p:custDataLst>
          </p:nvPr>
        </p:nvSpPr>
        <p:spPr>
          <a:xfrm>
            <a:off x="414020" y="1019175"/>
            <a:ext cx="396240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占位符 5"/>
          <p:cNvSpPr txBox="1"/>
          <p:nvPr>
            <p:custDataLst>
              <p:tags r:id="rId7"/>
            </p:custDataLst>
          </p:nvPr>
        </p:nvSpPr>
        <p:spPr>
          <a:xfrm>
            <a:off x="622300" y="1052830"/>
            <a:ext cx="355219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状态定义及</a:t>
            </a:r>
            <a:r>
              <a:rPr lang="zh-CN" altLang="en-US" sz="2400" dirty="0">
                <a:solidFill>
                  <a:schemeClr val="bg1"/>
                </a:solidFill>
              </a:rPr>
              <a:t>状态转移图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556000" y="7539355"/>
            <a:ext cx="5080000" cy="606425"/>
          </a:xfrm>
          <a:prstGeom prst="rect">
            <a:avLst/>
          </a:prstGeom>
        </p:spPr>
        <p:txBody>
          <a:bodyPr/>
          <a:p>
            <a:endParaRPr sz="1600"/>
          </a:p>
        </p:txBody>
      </p:sp>
      <p:sp>
        <p:nvSpPr>
          <p:cNvPr id="30" name="文本框 29"/>
          <p:cNvSpPr txBox="1"/>
          <p:nvPr/>
        </p:nvSpPr>
        <p:spPr>
          <a:xfrm>
            <a:off x="599440" y="1976120"/>
            <a:ext cx="269176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定义状态</a:t>
            </a:r>
            <a:endParaRPr lang="zh-CN" altLang="en-US" sz="20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i 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表示零配件</a:t>
            </a: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1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的状态</a:t>
            </a:r>
            <a:endParaRPr lang="en-US" altLang="zh-CN" sz="20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j 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表示零配件</a:t>
            </a: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2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的状态</a:t>
            </a:r>
            <a:endParaRPr lang="zh-CN" altLang="en-US" sz="20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</p:txBody>
      </p:sp>
      <p:graphicFrame>
        <p:nvGraphicFramePr>
          <p:cNvPr id="33" name="对象 3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831975" y="1624330"/>
          <a:ext cx="779780" cy="822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8" imgW="228600" imgH="241300" progId="Equation.KSEE3">
                  <p:embed/>
                </p:oleObj>
              </mc:Choice>
              <mc:Fallback>
                <p:oleObj name="" r:id="rId8" imgW="228600" imgH="241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831975" y="1624330"/>
                        <a:ext cx="779780" cy="822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表格 41"/>
          <p:cNvGraphicFramePr/>
          <p:nvPr>
            <p:custDataLst>
              <p:tags r:id="rId10"/>
            </p:custDataLst>
          </p:nvPr>
        </p:nvGraphicFramePr>
        <p:xfrm>
          <a:off x="853440" y="3609340"/>
          <a:ext cx="6003925" cy="28022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0065"/>
                <a:gridCol w="1096645"/>
                <a:gridCol w="1462405"/>
                <a:gridCol w="1462405"/>
                <a:gridCol w="1462405"/>
              </a:tblGrid>
              <a:tr h="42481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0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1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2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3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</a:tr>
              <a:tr h="749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i=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未拥有零配件</a:t>
                      </a: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1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拥有未检测的零配件</a:t>
                      </a: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1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  <a:sym typeface="+mn-ea"/>
                        </a:rPr>
                        <a:t>拥有检测过的零配件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  <a:sym typeface="+mn-ea"/>
                        </a:rPr>
                        <a:t>1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  <a:sym typeface="+mn-ea"/>
                        </a:rPr>
                        <a:t>拥有由不合格品拆解得的零配件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  <a:sym typeface="+mn-ea"/>
                        </a:rPr>
                        <a:t>1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</a:tr>
              <a:tr h="749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j=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  <a:sym typeface="+mn-ea"/>
                        </a:rPr>
                        <a:t>未拥有零配件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  <a:sym typeface="+mn-ea"/>
                        </a:rPr>
                        <a:t>2</a:t>
                      </a:r>
                      <a:endParaRPr lang="en-US" altLang="zh-CN" sz="18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  <a:sym typeface="+mn-ea"/>
                        </a:rPr>
                        <a:t>拥有未检测的零配件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  <a:sym typeface="+mn-ea"/>
                        </a:rPr>
                        <a:t>2</a:t>
                      </a:r>
                      <a:endParaRPr lang="en-US" altLang="zh-CN" sz="18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  <a:sym typeface="+mn-ea"/>
                        </a:rPr>
                        <a:t>拥有检测过的零配件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  <a:sym typeface="+mn-ea"/>
                        </a:rPr>
                        <a:t>2</a:t>
                      </a:r>
                      <a:endParaRPr lang="en-US" altLang="zh-CN" sz="18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  <a:sym typeface="+mn-ea"/>
                        </a:rPr>
                        <a:t>拥有由不合格品拆解得的零配件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  <a:sym typeface="+mn-ea"/>
                        </a:rPr>
                        <a:t>2</a:t>
                      </a:r>
                      <a:endParaRPr lang="en-US" altLang="zh-CN" sz="18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  <a:sym typeface="+mn-ea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44" name="文本框 43"/>
          <p:cNvSpPr txBox="1"/>
          <p:nvPr/>
        </p:nvSpPr>
        <p:spPr>
          <a:xfrm>
            <a:off x="3291205" y="1922780"/>
            <a:ext cx="4986020" cy="152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0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表示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未拥有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某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零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配件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1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表示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拥有</a:t>
            </a:r>
            <a:r>
              <a:rPr b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未检测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的</a:t>
            </a:r>
            <a:r>
              <a:rPr lang="zh-CN" b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购买得</a:t>
            </a:r>
            <a:r>
              <a:rPr 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的某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零配件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2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表示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拥有</a:t>
            </a:r>
            <a:r>
              <a:rPr b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检测</a:t>
            </a:r>
            <a:r>
              <a:rPr lang="zh-CN" b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过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的</a:t>
            </a:r>
            <a:r>
              <a:rPr 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某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零配件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3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表示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拥有</a:t>
            </a:r>
            <a:r>
              <a:rPr b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由不合格品拆解得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的</a:t>
            </a:r>
            <a:r>
              <a:rPr 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某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零配件</a:t>
            </a:r>
            <a:endParaRPr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760095" y="1854200"/>
          <a:ext cx="6254750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3048000" imgH="457200" progId="Equation.DSMT4">
                  <p:embed/>
                </p:oleObj>
              </mc:Choice>
              <mc:Fallback>
                <p:oleObj name="" r:id="rId5" imgW="3048000" imgH="457200" progId="Equation.DSMT4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0095" y="1854200"/>
                        <a:ext cx="6254750" cy="946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392430" y="2908935"/>
            <a:ext cx="6990080" cy="28022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4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 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使用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价值迭代法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求解上式贝尔曼方程。 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>
              <a:lnSpc>
                <a:spcPct val="14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1.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初始化所有状态的值函数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V</a:t>
            </a:r>
            <a:r>
              <a:rPr lang="en-US" altLang="zh-CN" i="1" baseline="-25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0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(S)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为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0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，将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γ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设置为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0.99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>
              <a:lnSpc>
                <a:spcPct val="14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2.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对于每个状态，计算采取不同动作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A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后的成本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C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(S,A)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，再根据状态转移概率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P 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(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S’ | S, a)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与将要跳转到的状态对应值函数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V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(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S’ )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，计算跳转到未来状态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S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’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的期望成本。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>
              <a:lnSpc>
                <a:spcPct val="14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3.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针对状态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S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所有可能的动作，选择使得总成本最小的动作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A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进行跳转，并更新值函数。 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545" y="5099050"/>
            <a:ext cx="4401185" cy="1058545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7727950" y="4366260"/>
            <a:ext cx="3760470" cy="494665"/>
            <a:chOff x="11411" y="6813"/>
            <a:chExt cx="5922" cy="779"/>
          </a:xfrm>
        </p:grpSpPr>
        <p:sp>
          <p:nvSpPr>
            <p:cNvPr id="15" name="圆角矩形 6"/>
            <p:cNvSpPr/>
            <p:nvPr>
              <p:custDataLst>
                <p:tags r:id="rId8"/>
              </p:custDataLst>
            </p:nvPr>
          </p:nvSpPr>
          <p:spPr>
            <a:xfrm>
              <a:off x="11411" y="6813"/>
              <a:ext cx="4294" cy="772"/>
            </a:xfrm>
            <a:prstGeom prst="roundRect">
              <a:avLst>
                <a:gd name="adj" fmla="val 37046"/>
              </a:avLst>
            </a:prstGeom>
            <a:gradFill>
              <a:gsLst>
                <a:gs pos="53000">
                  <a:srgbClr val="03617A"/>
                </a:gs>
                <a:gs pos="95000">
                  <a:srgbClr val="03617A">
                    <a:alpha val="0"/>
                  </a:srgbClr>
                </a:gs>
                <a:gs pos="0">
                  <a:srgbClr val="03617A"/>
                </a:gs>
              </a:gsLst>
              <a:lin ang="20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文本占位符 5"/>
            <p:cNvSpPr txBox="1"/>
            <p:nvPr>
              <p:custDataLst>
                <p:tags r:id="rId9"/>
              </p:custDataLst>
            </p:nvPr>
          </p:nvSpPr>
          <p:spPr>
            <a:xfrm>
              <a:off x="11739" y="6866"/>
              <a:ext cx="5594" cy="72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2400" dirty="0">
                  <a:solidFill>
                    <a:schemeClr val="bg1"/>
                  </a:solidFill>
                </a:rPr>
                <a:t>代价函数R(s,a)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7950" y="2105025"/>
            <a:ext cx="4463415" cy="188722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7789545" y="1734820"/>
            <a:ext cx="27743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以</a:t>
            </a:r>
            <a:r>
              <a:rPr lang="en-US" altLang="zh-CN"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“</a:t>
            </a:r>
            <a:r>
              <a:rPr lang="zh-CN" altLang="en-US"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检测零配件</a:t>
            </a:r>
            <a:r>
              <a:rPr lang="en-US" altLang="zh-CN"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2”</a:t>
            </a:r>
            <a:r>
              <a:rPr lang="zh-CN" altLang="en-US"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动作为例</a:t>
            </a:r>
            <a:endParaRPr lang="zh-CN" altLang="en-US" sz="160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8" name="圆角矩形 6"/>
          <p:cNvSpPr/>
          <p:nvPr>
            <p:custDataLst>
              <p:tags r:id="rId11"/>
            </p:custDataLst>
          </p:nvPr>
        </p:nvSpPr>
        <p:spPr>
          <a:xfrm>
            <a:off x="7727950" y="1239520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占位符 5"/>
          <p:cNvSpPr txBox="1"/>
          <p:nvPr>
            <p:custDataLst>
              <p:tags r:id="rId12"/>
            </p:custDataLst>
          </p:nvPr>
        </p:nvSpPr>
        <p:spPr>
          <a:xfrm>
            <a:off x="7936230" y="1273175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迁移概率矩阵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0" name="圆角矩形 6"/>
          <p:cNvSpPr/>
          <p:nvPr>
            <p:custDataLst>
              <p:tags r:id="rId13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占位符 5"/>
          <p:cNvSpPr txBox="1"/>
          <p:nvPr>
            <p:custDataLst>
              <p:tags r:id="rId14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贝尔曼方程</a:t>
            </a:r>
            <a:endParaRPr lang="zh-CN" altLang="en-US" sz="2400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60" y="1086485"/>
            <a:ext cx="9685655" cy="504698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3——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rcRect b="12252"/>
          <a:stretch>
            <a:fillRect/>
          </a:stretch>
        </p:blipFill>
        <p:spPr>
          <a:xfrm>
            <a:off x="1561148" y="944880"/>
            <a:ext cx="4003675" cy="252412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081520" y="1422400"/>
            <a:ext cx="459232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总状态数量随着</a:t>
            </a: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m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、</a:t>
            </a: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n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变化呈指数增长</a:t>
            </a:r>
            <a:endParaRPr lang="zh-CN" altLang="en-US" sz="20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状态数多，模型复杂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</p:txBody>
      </p:sp>
      <p:sp>
        <p:nvSpPr>
          <p:cNvPr id="12" name="下箭头 11"/>
          <p:cNvSpPr/>
          <p:nvPr/>
        </p:nvSpPr>
        <p:spPr>
          <a:xfrm>
            <a:off x="8433118" y="2470150"/>
            <a:ext cx="294640" cy="1280160"/>
          </a:xfrm>
          <a:prstGeom prst="downArrow">
            <a:avLst/>
          </a:prstGeom>
          <a:solidFill>
            <a:srgbClr val="4E90A2"/>
          </a:solidFill>
          <a:ln>
            <a:solidFill>
              <a:srgbClr val="327F9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/>
          </a:p>
        </p:txBody>
      </p:sp>
      <p:sp>
        <p:nvSpPr>
          <p:cNvPr id="15" name="文本框 14"/>
          <p:cNvSpPr txBox="1"/>
          <p:nvPr/>
        </p:nvSpPr>
        <p:spPr>
          <a:xfrm>
            <a:off x="8728710" y="2762250"/>
            <a:ext cx="294513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000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拆成多个子树</a:t>
            </a:r>
            <a:endParaRPr lang="zh-CN" altLang="en-US" sz="2000">
              <a:solidFill>
                <a:srgbClr val="000000"/>
              </a:solidFill>
              <a:latin typeface="FandolSong-Bold-Identity-H"/>
              <a:ea typeface="FandolSong-Bold-Identity-H"/>
              <a:sym typeface="+mn-ea"/>
            </a:endParaRPr>
          </a:p>
          <a:p>
            <a:pPr algn="l"/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复用马尔可夫决策模型</a:t>
            </a:r>
            <a:endParaRPr lang="zh-CN" altLang="en-US" sz="2000">
              <a:solidFill>
                <a:srgbClr val="000000"/>
              </a:solidFill>
              <a:latin typeface="FandolSong-Bold-Identity-H"/>
              <a:ea typeface="FandolSong-Bold-Identity-H"/>
              <a:sym typeface="+mn-ea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332105" y="3642360"/>
            <a:ext cx="6461760" cy="2667000"/>
            <a:chOff x="523" y="5736"/>
            <a:chExt cx="10176" cy="4200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" y="5906"/>
              <a:ext cx="4481" cy="1841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72" y="6014"/>
              <a:ext cx="4479" cy="1733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8" y="8359"/>
              <a:ext cx="4479" cy="1124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16" y="8134"/>
              <a:ext cx="4190" cy="1560"/>
            </a:xfrm>
            <a:prstGeom prst="rect">
              <a:avLst/>
            </a:prstGeom>
          </p:spPr>
        </p:pic>
        <p:sp>
          <p:nvSpPr>
            <p:cNvPr id="22" name="矩形 21"/>
            <p:cNvSpPr/>
            <p:nvPr/>
          </p:nvSpPr>
          <p:spPr>
            <a:xfrm>
              <a:off x="523" y="5736"/>
              <a:ext cx="10176" cy="4201"/>
            </a:xfrm>
            <a:prstGeom prst="rect">
              <a:avLst/>
            </a:prstGeom>
            <a:ln>
              <a:solidFill>
                <a:srgbClr val="327F93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8" name="矩形 27"/>
          <p:cNvSpPr/>
          <p:nvPr/>
        </p:nvSpPr>
        <p:spPr>
          <a:xfrm>
            <a:off x="332105" y="970915"/>
            <a:ext cx="6461760" cy="2571750"/>
          </a:xfrm>
          <a:prstGeom prst="rect">
            <a:avLst/>
          </a:prstGeom>
          <a:ln>
            <a:solidFill>
              <a:srgbClr val="4E90A2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7081520" y="3886835"/>
            <a:ext cx="4999355" cy="2473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algn="l">
              <a:lnSpc>
                <a:spcPct val="12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   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状态数较少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零配件状态设定与动作设定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相似</a:t>
            </a:r>
            <a:endParaRPr lang="zh-CN" altLang="en-US" sz="20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可以直接复用问题二的模型与方程，只需调整迁移概率矩阵和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代价函数</a:t>
            </a:r>
            <a:endParaRPr lang="zh-CN" altLang="en-US" sz="20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3. 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可以推广到不同的</a:t>
            </a: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m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、</a:t>
            </a: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n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值，适用于更复杂的生产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情境</a:t>
            </a:r>
            <a:endParaRPr lang="zh-CN" altLang="en-US" sz="20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08645" cy="6858000"/>
          </a:xfrm>
          <a:prstGeom prst="rect">
            <a:avLst/>
          </a:prstGeom>
        </p:spPr>
      </p:pic>
      <p:sp>
        <p:nvSpPr>
          <p:cNvPr id="4" name="PA-矩形 8"/>
          <p:cNvSpPr/>
          <p:nvPr>
            <p:custDataLst>
              <p:tags r:id="rId3"/>
            </p:custDataLst>
          </p:nvPr>
        </p:nvSpPr>
        <p:spPr>
          <a:xfrm>
            <a:off x="0" y="0"/>
            <a:ext cx="5208645" cy="6872990"/>
          </a:xfrm>
          <a:prstGeom prst="rect">
            <a:avLst/>
          </a:prstGeom>
          <a:gradFill flip="none" rotWithShape="1">
            <a:gsLst>
              <a:gs pos="100000">
                <a:srgbClr val="03617A">
                  <a:alpha val="62000"/>
                </a:srgbClr>
              </a:gs>
              <a:gs pos="0">
                <a:srgbClr val="03617A">
                  <a:alpha val="62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01730" y="1791519"/>
            <a:ext cx="6831989" cy="5969958"/>
          </a:xfrm>
          <a:prstGeom prst="rect">
            <a:avLst/>
          </a:prstGeom>
        </p:spPr>
      </p:pic>
      <p:grpSp>
        <p:nvGrpSpPr>
          <p:cNvPr id="5" name="PA-组合 20"/>
          <p:cNvGrpSpPr/>
          <p:nvPr>
            <p:custDataLst>
              <p:tags r:id="rId5"/>
            </p:custDataLst>
          </p:nvPr>
        </p:nvGrpSpPr>
        <p:grpSpPr>
          <a:xfrm>
            <a:off x="6032739" y="1506205"/>
            <a:ext cx="672405" cy="923330"/>
            <a:chOff x="7138670" y="1012807"/>
            <a:chExt cx="672405" cy="923330"/>
          </a:xfrm>
        </p:grpSpPr>
        <p:sp>
          <p:nvSpPr>
            <p:cNvPr id="6" name="PA-任意多边形 9"/>
            <p:cNvSpPr/>
            <p:nvPr>
              <p:custDataLst>
                <p:tags r:id="rId6"/>
              </p:custDataLst>
            </p:nvPr>
          </p:nvSpPr>
          <p:spPr>
            <a:xfrm>
              <a:off x="7138670" y="1555752"/>
              <a:ext cx="360050" cy="202528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 h 6858000"/>
                <a:gd name="connsiteX3" fmla="*/ 8438627 w 12192000"/>
                <a:gd name="connsiteY3" fmla="*/ 1 h 6858000"/>
                <a:gd name="connsiteX4" fmla="*/ 12192000 w 12192000"/>
                <a:gd name="connsiteY4" fmla="*/ 5623285 h 6858000"/>
                <a:gd name="connsiteX5" fmla="*/ 12192000 w 12192000"/>
                <a:gd name="connsiteY5" fmla="*/ 6858000 h 6858000"/>
                <a:gd name="connsiteX6" fmla="*/ 0 w 121920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"/>
                  </a:lnTo>
                  <a:lnTo>
                    <a:pt x="8438627" y="1"/>
                  </a:lnTo>
                  <a:lnTo>
                    <a:pt x="12192000" y="5623285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2000">
                  <a:srgbClr val="03617A"/>
                </a:gs>
                <a:gs pos="72000">
                  <a:srgbClr val="03617A">
                    <a:alpha val="40000"/>
                  </a:srgbClr>
                </a:gs>
                <a:gs pos="100000">
                  <a:srgbClr val="03617A">
                    <a:alpha val="0"/>
                  </a:srgbClr>
                </a:gs>
              </a:gsLst>
              <a:lin ang="84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7" name="PA-文本框 13"/>
            <p:cNvSpPr txBox="1"/>
            <p:nvPr>
              <p:custDataLst>
                <p:tags r:id="rId7"/>
              </p:custDataLst>
            </p:nvPr>
          </p:nvSpPr>
          <p:spPr>
            <a:xfrm>
              <a:off x="7186365" y="1012807"/>
              <a:ext cx="6247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5400" b="1" i="1" kern="0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1</a:t>
              </a:r>
              <a:endParaRPr lang="zh-CN" altLang="en-US" sz="5400" b="1" i="1" kern="0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8" name="PA-组合 19"/>
          <p:cNvGrpSpPr/>
          <p:nvPr>
            <p:custDataLst>
              <p:tags r:id="rId8"/>
            </p:custDataLst>
          </p:nvPr>
        </p:nvGrpSpPr>
        <p:grpSpPr>
          <a:xfrm>
            <a:off x="6032739" y="2617813"/>
            <a:ext cx="672405" cy="830997"/>
            <a:chOff x="7138670" y="2490624"/>
            <a:chExt cx="672405" cy="830997"/>
          </a:xfrm>
        </p:grpSpPr>
        <p:sp>
          <p:nvSpPr>
            <p:cNvPr id="9" name="PA-任意多边形 10"/>
            <p:cNvSpPr/>
            <p:nvPr>
              <p:custDataLst>
                <p:tags r:id="rId9"/>
              </p:custDataLst>
            </p:nvPr>
          </p:nvSpPr>
          <p:spPr>
            <a:xfrm>
              <a:off x="7138670" y="2967858"/>
              <a:ext cx="360050" cy="202528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 h 6858000"/>
                <a:gd name="connsiteX3" fmla="*/ 8438627 w 12192000"/>
                <a:gd name="connsiteY3" fmla="*/ 1 h 6858000"/>
                <a:gd name="connsiteX4" fmla="*/ 12192000 w 12192000"/>
                <a:gd name="connsiteY4" fmla="*/ 5623285 h 6858000"/>
                <a:gd name="connsiteX5" fmla="*/ 12192000 w 12192000"/>
                <a:gd name="connsiteY5" fmla="*/ 6858000 h 6858000"/>
                <a:gd name="connsiteX6" fmla="*/ 0 w 121920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"/>
                  </a:lnTo>
                  <a:lnTo>
                    <a:pt x="8438627" y="1"/>
                  </a:lnTo>
                  <a:lnTo>
                    <a:pt x="12192000" y="5623285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2000">
                  <a:srgbClr val="03617A"/>
                </a:gs>
                <a:gs pos="72000">
                  <a:srgbClr val="03617A">
                    <a:alpha val="40000"/>
                  </a:srgbClr>
                </a:gs>
                <a:gs pos="100000">
                  <a:srgbClr val="03617A">
                    <a:alpha val="0"/>
                  </a:srgbClr>
                </a:gs>
              </a:gsLst>
              <a:lin ang="84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PA-文本框 14"/>
            <p:cNvSpPr txBox="1"/>
            <p:nvPr>
              <p:custDataLst>
                <p:tags r:id="rId10"/>
              </p:custDataLst>
            </p:nvPr>
          </p:nvSpPr>
          <p:spPr>
            <a:xfrm>
              <a:off x="7186365" y="2490624"/>
              <a:ext cx="6247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4800" b="1" i="1" kern="0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2</a:t>
              </a:r>
              <a:endParaRPr lang="zh-CN" altLang="en-US" sz="4800" b="1" i="1" kern="0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11" name="PA-任意多边形 11"/>
          <p:cNvSpPr/>
          <p:nvPr>
            <p:custDataLst>
              <p:tags r:id="rId11"/>
            </p:custDataLst>
          </p:nvPr>
        </p:nvSpPr>
        <p:spPr>
          <a:xfrm>
            <a:off x="6032739" y="4131791"/>
            <a:ext cx="360050" cy="202528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1 h 6858000"/>
              <a:gd name="connsiteX3" fmla="*/ 8438627 w 12192000"/>
              <a:gd name="connsiteY3" fmla="*/ 1 h 6858000"/>
              <a:gd name="connsiteX4" fmla="*/ 12192000 w 12192000"/>
              <a:gd name="connsiteY4" fmla="*/ 5623285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1"/>
                </a:lnTo>
                <a:lnTo>
                  <a:pt x="8438627" y="1"/>
                </a:lnTo>
                <a:lnTo>
                  <a:pt x="12192000" y="5623285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2000">
                <a:srgbClr val="03617A"/>
              </a:gs>
              <a:gs pos="72000">
                <a:srgbClr val="03617A">
                  <a:alpha val="40000"/>
                </a:srgbClr>
              </a:gs>
              <a:gs pos="100000">
                <a:srgbClr val="03617A">
                  <a:alpha val="0"/>
                </a:srgbClr>
              </a:gs>
            </a:gsLst>
            <a:lin ang="84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" name="PA-文本框 15"/>
          <p:cNvSpPr txBox="1"/>
          <p:nvPr>
            <p:custDataLst>
              <p:tags r:id="rId12"/>
            </p:custDataLst>
          </p:nvPr>
        </p:nvSpPr>
        <p:spPr>
          <a:xfrm>
            <a:off x="6080434" y="3637087"/>
            <a:ext cx="624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i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3</a:t>
            </a:r>
            <a:endParaRPr lang="zh-CN" altLang="en-US" sz="4800" b="1" i="1" dirty="0">
              <a:solidFill>
                <a:srgbClr val="03617A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13" name="PA-组合 17"/>
          <p:cNvGrpSpPr/>
          <p:nvPr>
            <p:custDataLst>
              <p:tags r:id="rId13"/>
            </p:custDataLst>
          </p:nvPr>
        </p:nvGrpSpPr>
        <p:grpSpPr>
          <a:xfrm>
            <a:off x="6032739" y="4656362"/>
            <a:ext cx="672405" cy="830997"/>
            <a:chOff x="7138670" y="5303103"/>
            <a:chExt cx="672405" cy="830997"/>
          </a:xfrm>
        </p:grpSpPr>
        <p:sp>
          <p:nvSpPr>
            <p:cNvPr id="14" name="PA-任意多边形 12"/>
            <p:cNvSpPr/>
            <p:nvPr>
              <p:custDataLst>
                <p:tags r:id="rId14"/>
              </p:custDataLst>
            </p:nvPr>
          </p:nvSpPr>
          <p:spPr>
            <a:xfrm>
              <a:off x="7138670" y="5792070"/>
              <a:ext cx="360050" cy="202528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 h 6858000"/>
                <a:gd name="connsiteX3" fmla="*/ 8438627 w 12192000"/>
                <a:gd name="connsiteY3" fmla="*/ 1 h 6858000"/>
                <a:gd name="connsiteX4" fmla="*/ 12192000 w 12192000"/>
                <a:gd name="connsiteY4" fmla="*/ 5623285 h 6858000"/>
                <a:gd name="connsiteX5" fmla="*/ 12192000 w 12192000"/>
                <a:gd name="connsiteY5" fmla="*/ 6858000 h 6858000"/>
                <a:gd name="connsiteX6" fmla="*/ 0 w 121920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"/>
                  </a:lnTo>
                  <a:lnTo>
                    <a:pt x="8438627" y="1"/>
                  </a:lnTo>
                  <a:lnTo>
                    <a:pt x="12192000" y="5623285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2000">
                  <a:srgbClr val="03617A"/>
                </a:gs>
                <a:gs pos="72000">
                  <a:srgbClr val="03617A">
                    <a:alpha val="40000"/>
                  </a:srgbClr>
                </a:gs>
                <a:gs pos="100000">
                  <a:srgbClr val="03617A">
                    <a:alpha val="0"/>
                  </a:srgbClr>
                </a:gs>
              </a:gsLst>
              <a:lin ang="84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5" name="PA-文本框 16"/>
            <p:cNvSpPr txBox="1"/>
            <p:nvPr>
              <p:custDataLst>
                <p:tags r:id="rId15"/>
              </p:custDataLst>
            </p:nvPr>
          </p:nvSpPr>
          <p:spPr>
            <a:xfrm>
              <a:off x="7186365" y="5303103"/>
              <a:ext cx="6247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4800" b="1" i="1" kern="0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4</a:t>
              </a:r>
              <a:endParaRPr lang="zh-CN" altLang="en-US" sz="4800" b="1" i="1" kern="0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16" name="PA-文本框 21"/>
          <p:cNvSpPr txBox="1"/>
          <p:nvPr>
            <p:custDataLst>
              <p:tags r:id="rId16"/>
            </p:custDataLst>
          </p:nvPr>
        </p:nvSpPr>
        <p:spPr>
          <a:xfrm>
            <a:off x="6851015" y="1818005"/>
            <a:ext cx="47790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68394">
                    <a:lumMod val="7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模型分析</a:t>
            </a:r>
            <a:endParaRPr lang="zh-CN" altLang="en-US" sz="3200" dirty="0">
              <a:solidFill>
                <a:srgbClr val="768394">
                  <a:lumMod val="7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17" name="PA-文本框 22"/>
          <p:cNvSpPr txBox="1"/>
          <p:nvPr>
            <p:custDataLst>
              <p:tags r:id="rId17"/>
            </p:custDataLst>
          </p:nvPr>
        </p:nvSpPr>
        <p:spPr>
          <a:xfrm>
            <a:off x="6851015" y="2834957"/>
            <a:ext cx="51317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srgbClr val="768394">
                    <a:lumMod val="7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模型建立</a:t>
            </a:r>
            <a:endParaRPr lang="zh-CN" altLang="en-US" sz="3200" dirty="0">
              <a:solidFill>
                <a:srgbClr val="768394">
                  <a:lumMod val="7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18" name="PA-文本框 23"/>
          <p:cNvSpPr txBox="1"/>
          <p:nvPr>
            <p:custDataLst>
              <p:tags r:id="rId18"/>
            </p:custDataLst>
          </p:nvPr>
        </p:nvSpPr>
        <p:spPr>
          <a:xfrm>
            <a:off x="6851015" y="3825365"/>
            <a:ext cx="506030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dirty="0">
                <a:solidFill>
                  <a:srgbClr val="768394">
                    <a:lumMod val="7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模型求解</a:t>
            </a:r>
            <a:endParaRPr lang="en-US" altLang="zh-CN" sz="3200" dirty="0">
              <a:solidFill>
                <a:srgbClr val="768394">
                  <a:lumMod val="7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19" name="PA-文本框 24"/>
          <p:cNvSpPr txBox="1"/>
          <p:nvPr>
            <p:custDataLst>
              <p:tags r:id="rId19"/>
            </p:custDataLst>
          </p:nvPr>
        </p:nvSpPr>
        <p:spPr>
          <a:xfrm>
            <a:off x="6851015" y="4841027"/>
            <a:ext cx="506030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768394">
                    <a:lumMod val="7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结果分析</a:t>
            </a:r>
            <a:endParaRPr lang="en-US" altLang="zh-CN" sz="3200" dirty="0">
              <a:solidFill>
                <a:srgbClr val="768394">
                  <a:lumMod val="7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20" name="PA-直接连接符 25"/>
          <p:cNvCxnSpPr/>
          <p:nvPr>
            <p:custDataLst>
              <p:tags r:id="rId20"/>
            </p:custDataLst>
          </p:nvPr>
        </p:nvCxnSpPr>
        <p:spPr>
          <a:xfrm flipV="1">
            <a:off x="5583230" y="4867219"/>
            <a:ext cx="628650" cy="358139"/>
          </a:xfrm>
          <a:prstGeom prst="line">
            <a:avLst/>
          </a:prstGeom>
          <a:noFill/>
          <a:ln w="57150" cap="rnd" cmpd="sng" algn="ctr">
            <a:gradFill>
              <a:gsLst>
                <a:gs pos="0">
                  <a:srgbClr val="FFFFFF">
                    <a:alpha val="77000"/>
                  </a:srgbClr>
                </a:gs>
                <a:gs pos="100000">
                  <a:srgbClr val="03617A"/>
                </a:gs>
              </a:gsLst>
              <a:lin ang="5400000" scaled="1"/>
            </a:gradFill>
            <a:prstDash val="solid"/>
            <a:round/>
          </a:ln>
          <a:effectLst/>
        </p:spPr>
      </p:cxnSp>
      <p:cxnSp>
        <p:nvCxnSpPr>
          <p:cNvPr id="21" name="PA-直接连接符 26"/>
          <p:cNvCxnSpPr/>
          <p:nvPr>
            <p:custDataLst>
              <p:tags r:id="rId21"/>
            </p:custDataLst>
          </p:nvPr>
        </p:nvCxnSpPr>
        <p:spPr>
          <a:xfrm flipV="1">
            <a:off x="6108366" y="5945110"/>
            <a:ext cx="1149834" cy="616027"/>
          </a:xfrm>
          <a:prstGeom prst="line">
            <a:avLst/>
          </a:prstGeom>
          <a:noFill/>
          <a:ln w="63500" cap="rnd" cmpd="sng" algn="ctr">
            <a:gradFill>
              <a:gsLst>
                <a:gs pos="0">
                  <a:srgbClr val="FFFFFF">
                    <a:alpha val="0"/>
                  </a:srgbClr>
                </a:gs>
                <a:gs pos="70000">
                  <a:srgbClr val="03617A"/>
                </a:gs>
              </a:gsLst>
              <a:lin ang="5400000" scaled="1"/>
            </a:gradFill>
            <a:prstDash val="solid"/>
            <a:round/>
          </a:ln>
          <a:effectLst/>
        </p:spPr>
      </p:cxnSp>
      <p:cxnSp>
        <p:nvCxnSpPr>
          <p:cNvPr id="22" name="PA-直接连接符 28"/>
          <p:cNvCxnSpPr/>
          <p:nvPr>
            <p:custDataLst>
              <p:tags r:id="rId22"/>
            </p:custDataLst>
          </p:nvPr>
        </p:nvCxnSpPr>
        <p:spPr>
          <a:xfrm rot="10800000" flipV="1">
            <a:off x="10404966" y="2068110"/>
            <a:ext cx="628650" cy="358139"/>
          </a:xfrm>
          <a:prstGeom prst="line">
            <a:avLst/>
          </a:prstGeom>
          <a:noFill/>
          <a:ln w="44450" cap="rnd" cmpd="sng" algn="ctr">
            <a:gradFill>
              <a:gsLst>
                <a:gs pos="0">
                  <a:srgbClr val="FFFFFF">
                    <a:alpha val="74000"/>
                  </a:srgbClr>
                </a:gs>
                <a:gs pos="100000">
                  <a:srgbClr val="03617A"/>
                </a:gs>
              </a:gsLst>
              <a:lin ang="5400000" scaled="1"/>
            </a:gradFill>
            <a:prstDash val="solid"/>
            <a:round/>
          </a:ln>
          <a:effectLst/>
        </p:spPr>
      </p:cxnSp>
      <p:cxnSp>
        <p:nvCxnSpPr>
          <p:cNvPr id="23" name="PA-直接连接符 29"/>
          <p:cNvCxnSpPr/>
          <p:nvPr>
            <p:custDataLst>
              <p:tags r:id="rId23"/>
            </p:custDataLst>
          </p:nvPr>
        </p:nvCxnSpPr>
        <p:spPr>
          <a:xfrm rot="10800000" flipV="1">
            <a:off x="9972553" y="1052737"/>
            <a:ext cx="1149834" cy="616027"/>
          </a:xfrm>
          <a:prstGeom prst="line">
            <a:avLst/>
          </a:prstGeom>
          <a:noFill/>
          <a:ln w="63500" cap="rnd" cmpd="sng" algn="ctr">
            <a:gradFill>
              <a:gsLst>
                <a:gs pos="0">
                  <a:srgbClr val="FFFFFF">
                    <a:alpha val="74000"/>
                  </a:srgbClr>
                </a:gs>
                <a:gs pos="100000">
                  <a:srgbClr val="03617A"/>
                </a:gs>
              </a:gsLst>
              <a:lin ang="5400000" scaled="1"/>
            </a:gradFill>
            <a:prstDash val="solid"/>
            <a:round/>
          </a:ln>
          <a:effectLst/>
        </p:spPr>
      </p:cxnSp>
      <p:cxnSp>
        <p:nvCxnSpPr>
          <p:cNvPr id="24" name="PA-直接连接符 31"/>
          <p:cNvCxnSpPr/>
          <p:nvPr>
            <p:custDataLst>
              <p:tags r:id="rId24"/>
            </p:custDataLst>
          </p:nvPr>
        </p:nvCxnSpPr>
        <p:spPr>
          <a:xfrm flipV="1">
            <a:off x="7175580" y="4596709"/>
            <a:ext cx="315585" cy="179789"/>
          </a:xfrm>
          <a:prstGeom prst="line">
            <a:avLst/>
          </a:prstGeom>
          <a:noFill/>
          <a:ln w="69850" cap="rnd" cmpd="sng" algn="ctr">
            <a:gradFill>
              <a:gsLst>
                <a:gs pos="0">
                  <a:srgbClr val="FFFFFF">
                    <a:alpha val="77000"/>
                  </a:srgbClr>
                </a:gs>
                <a:gs pos="100000">
                  <a:srgbClr val="03617A"/>
                </a:gs>
              </a:gsLst>
              <a:lin ang="5400000" scaled="1"/>
            </a:gradFill>
            <a:prstDash val="solid"/>
            <a:round/>
          </a:ln>
          <a:effectLst/>
        </p:spPr>
      </p:cxnSp>
      <p:cxnSp>
        <p:nvCxnSpPr>
          <p:cNvPr id="25" name="PA-直接连接符 33"/>
          <p:cNvCxnSpPr/>
          <p:nvPr>
            <p:custDataLst>
              <p:tags r:id="rId25"/>
            </p:custDataLst>
          </p:nvPr>
        </p:nvCxnSpPr>
        <p:spPr>
          <a:xfrm flipV="1">
            <a:off x="6766554" y="5579561"/>
            <a:ext cx="574917" cy="277128"/>
          </a:xfrm>
          <a:prstGeom prst="line">
            <a:avLst/>
          </a:prstGeom>
          <a:noFill/>
          <a:ln w="47625" cap="rnd" cmpd="sng" algn="ctr"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03617A"/>
                </a:gs>
              </a:gsLst>
              <a:lin ang="5400000" scaled="1"/>
            </a:gradFill>
            <a:prstDash val="solid"/>
            <a:round/>
          </a:ln>
          <a:effectLst/>
        </p:spPr>
      </p:cxnSp>
      <p:cxnSp>
        <p:nvCxnSpPr>
          <p:cNvPr id="26" name="PA-直接连接符 35"/>
          <p:cNvCxnSpPr/>
          <p:nvPr>
            <p:custDataLst>
              <p:tags r:id="rId26"/>
            </p:custDataLst>
          </p:nvPr>
        </p:nvCxnSpPr>
        <p:spPr>
          <a:xfrm rot="10800000" flipV="1">
            <a:off x="9766160" y="1984024"/>
            <a:ext cx="628650" cy="358139"/>
          </a:xfrm>
          <a:prstGeom prst="line">
            <a:avLst/>
          </a:prstGeom>
          <a:noFill/>
          <a:ln w="31750" cap="rnd" cmpd="sng" algn="ctr">
            <a:gradFill>
              <a:gsLst>
                <a:gs pos="0">
                  <a:srgbClr val="FFFFFF">
                    <a:alpha val="74000"/>
                  </a:srgbClr>
                </a:gs>
                <a:gs pos="100000">
                  <a:srgbClr val="03617A"/>
                </a:gs>
              </a:gsLst>
              <a:lin ang="5400000" scaled="1"/>
            </a:gradFill>
            <a:prstDash val="solid"/>
            <a:round/>
          </a:ln>
          <a:effectLst/>
        </p:spPr>
      </p:cxnSp>
      <p:cxnSp>
        <p:nvCxnSpPr>
          <p:cNvPr id="27" name="PA-直接连接符 36"/>
          <p:cNvCxnSpPr/>
          <p:nvPr>
            <p:custDataLst>
              <p:tags r:id="rId27"/>
            </p:custDataLst>
          </p:nvPr>
        </p:nvCxnSpPr>
        <p:spPr>
          <a:xfrm flipH="1">
            <a:off x="8911260" y="2496875"/>
            <a:ext cx="301333" cy="171668"/>
          </a:xfrm>
          <a:prstGeom prst="line">
            <a:avLst/>
          </a:prstGeom>
          <a:noFill/>
          <a:ln w="47625" cap="rnd" cmpd="sng" algn="ctr">
            <a:gradFill>
              <a:gsLst>
                <a:gs pos="0">
                  <a:srgbClr val="FFFFFF">
                    <a:alpha val="74000"/>
                  </a:srgbClr>
                </a:gs>
                <a:gs pos="100000">
                  <a:srgbClr val="03617A"/>
                </a:gs>
              </a:gsLst>
              <a:lin ang="5400000" scaled="1"/>
            </a:gradFill>
            <a:prstDash val="solid"/>
            <a:round/>
          </a:ln>
          <a:effectLst/>
        </p:spPr>
      </p:cxnSp>
      <p:cxnSp>
        <p:nvCxnSpPr>
          <p:cNvPr id="28" name="PA-直接连接符 38"/>
          <p:cNvCxnSpPr/>
          <p:nvPr>
            <p:custDataLst>
              <p:tags r:id="rId28"/>
            </p:custDataLst>
          </p:nvPr>
        </p:nvCxnSpPr>
        <p:spPr>
          <a:xfrm flipH="1">
            <a:off x="9186584" y="1541448"/>
            <a:ext cx="301333" cy="171668"/>
          </a:xfrm>
          <a:prstGeom prst="line">
            <a:avLst/>
          </a:prstGeom>
          <a:noFill/>
          <a:ln w="76200" cap="rnd" cmpd="sng" algn="ctr">
            <a:gradFill>
              <a:gsLst>
                <a:gs pos="0">
                  <a:srgbClr val="FFFFFF">
                    <a:alpha val="74000"/>
                  </a:srgbClr>
                </a:gs>
                <a:gs pos="100000">
                  <a:srgbClr val="03617A"/>
                </a:gs>
              </a:gsLst>
              <a:lin ang="5400000" scaled="1"/>
            </a:gradFill>
            <a:prstDash val="solid"/>
            <a:round/>
          </a:ln>
          <a:effectLst/>
        </p:spPr>
      </p:cxnSp>
      <p:grpSp>
        <p:nvGrpSpPr>
          <p:cNvPr id="29" name="组合 28"/>
          <p:cNvGrpSpPr/>
          <p:nvPr/>
        </p:nvGrpSpPr>
        <p:grpSpPr>
          <a:xfrm>
            <a:off x="357611" y="1592658"/>
            <a:ext cx="4378398" cy="3207306"/>
            <a:chOff x="1043940" y="2140627"/>
            <a:chExt cx="4000500" cy="2930484"/>
          </a:xfrm>
        </p:grpSpPr>
        <p:sp>
          <p:nvSpPr>
            <p:cNvPr id="30" name="PA-右中括号 1"/>
            <p:cNvSpPr/>
            <p:nvPr>
              <p:custDataLst>
                <p:tags r:id="rId29"/>
              </p:custDataLst>
            </p:nvPr>
          </p:nvSpPr>
          <p:spPr>
            <a:xfrm rot="16200000">
              <a:off x="2712720" y="1310047"/>
              <a:ext cx="662940" cy="2324100"/>
            </a:xfrm>
            <a:prstGeom prst="rightBracket">
              <a:avLst>
                <a:gd name="adj" fmla="val 0"/>
              </a:avLst>
            </a:prstGeom>
            <a:noFill/>
            <a:ln w="381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1" name="PA-右中括号 3"/>
            <p:cNvSpPr/>
            <p:nvPr>
              <p:custDataLst>
                <p:tags r:id="rId30"/>
              </p:custDataLst>
            </p:nvPr>
          </p:nvSpPr>
          <p:spPr>
            <a:xfrm rot="5400000" flipV="1">
              <a:off x="2712720" y="3577591"/>
              <a:ext cx="662940" cy="2324100"/>
            </a:xfrm>
            <a:prstGeom prst="rightBracket">
              <a:avLst>
                <a:gd name="adj" fmla="val 0"/>
              </a:avLst>
            </a:prstGeom>
            <a:noFill/>
            <a:ln w="381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2" name="PA-矩形 4"/>
            <p:cNvSpPr/>
            <p:nvPr>
              <p:custDataLst>
                <p:tags r:id="rId31"/>
              </p:custDataLst>
            </p:nvPr>
          </p:nvSpPr>
          <p:spPr>
            <a:xfrm>
              <a:off x="1043940" y="2951479"/>
              <a:ext cx="4000500" cy="1087120"/>
            </a:xfrm>
            <a:prstGeom prst="rect">
              <a:avLst/>
            </a:prstGeom>
            <a:solidFill>
              <a:srgbClr val="FFFFFF">
                <a:alpha val="55000"/>
              </a:srgbClr>
            </a:solidFill>
            <a:ln w="12700" cap="flat" cmpd="sng" algn="ctr">
              <a:gradFill>
                <a:gsLst>
                  <a:gs pos="0">
                    <a:srgbClr val="00723E">
                      <a:lumMod val="5000"/>
                      <a:lumOff val="95000"/>
                    </a:srgbClr>
                  </a:gs>
                  <a:gs pos="69400">
                    <a:srgbClr val="FAFFFD">
                      <a:alpha val="33000"/>
                    </a:srgbClr>
                  </a:gs>
                  <a:gs pos="32000">
                    <a:srgbClr val="F3FFFA">
                      <a:alpha val="0"/>
                    </a:srgbClr>
                  </a:gs>
                  <a:gs pos="100000">
                    <a:srgbClr val="FFFFFF">
                      <a:alpha val="94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3" name="PA-文本框 5"/>
            <p:cNvSpPr txBox="1"/>
            <p:nvPr>
              <p:custDataLst>
                <p:tags r:id="rId32"/>
              </p:custDataLst>
            </p:nvPr>
          </p:nvSpPr>
          <p:spPr>
            <a:xfrm>
              <a:off x="1993900" y="2986360"/>
              <a:ext cx="2100580" cy="1168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zh-CN" altLang="en-US" sz="6600" b="1" kern="0" dirty="0">
                  <a:solidFill>
                    <a:srgbClr val="FFFFFF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目录</a:t>
              </a:r>
              <a:endParaRPr lang="zh-CN" altLang="en-US" sz="6600" b="1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4" name="PA-文本框 6"/>
            <p:cNvSpPr txBox="1"/>
            <p:nvPr>
              <p:custDataLst>
                <p:tags r:id="rId33"/>
              </p:custDataLst>
            </p:nvPr>
          </p:nvSpPr>
          <p:spPr>
            <a:xfrm>
              <a:off x="2094230" y="4223504"/>
              <a:ext cx="1899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en-US" altLang="zh-CN" kern="0" dirty="0">
                  <a:solidFill>
                    <a:srgbClr val="FFFFFF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CONTEXT</a:t>
              </a:r>
              <a:endParaRPr lang="zh-CN" altLang="en-US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cxnSp>
          <p:nvCxnSpPr>
            <p:cNvPr id="35" name="PA-直接连接符 42"/>
            <p:cNvCxnSpPr/>
            <p:nvPr>
              <p:custDataLst>
                <p:tags r:id="rId34"/>
              </p:custDataLst>
            </p:nvPr>
          </p:nvCxnSpPr>
          <p:spPr>
            <a:xfrm>
              <a:off x="2170176" y="4174352"/>
              <a:ext cx="1737360" cy="0"/>
            </a:xfrm>
            <a:prstGeom prst="line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</p:cxnSp>
        <p:grpSp>
          <p:nvGrpSpPr>
            <p:cNvPr id="36" name="PA-组合 54"/>
            <p:cNvGrpSpPr/>
            <p:nvPr>
              <p:custDataLst>
                <p:tags r:id="rId35"/>
              </p:custDataLst>
            </p:nvPr>
          </p:nvGrpSpPr>
          <p:grpSpPr>
            <a:xfrm>
              <a:off x="4200650" y="3381742"/>
              <a:ext cx="221996" cy="292636"/>
              <a:chOff x="4206240" y="3385284"/>
              <a:chExt cx="221996" cy="292636"/>
            </a:xfrm>
          </p:grpSpPr>
          <p:cxnSp>
            <p:nvCxnSpPr>
              <p:cNvPr id="41" name="PA-直接连接符 47"/>
              <p:cNvCxnSpPr/>
              <p:nvPr>
                <p:custDataLst>
                  <p:tags r:id="rId36"/>
                </p:custDataLst>
              </p:nvPr>
            </p:nvCxnSpPr>
            <p:spPr>
              <a:xfrm>
                <a:off x="4206240" y="3385284"/>
                <a:ext cx="0" cy="292636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2" name="PA-直接连接符 48"/>
              <p:cNvCxnSpPr/>
              <p:nvPr>
                <p:custDataLst>
                  <p:tags r:id="rId37"/>
                </p:custDataLst>
              </p:nvPr>
            </p:nvCxnSpPr>
            <p:spPr>
              <a:xfrm>
                <a:off x="4322064" y="3429000"/>
                <a:ext cx="0" cy="198120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3" name="PA-直接连接符 49"/>
              <p:cNvCxnSpPr/>
              <p:nvPr>
                <p:custDataLst>
                  <p:tags r:id="rId38"/>
                </p:custDataLst>
              </p:nvPr>
            </p:nvCxnSpPr>
            <p:spPr>
              <a:xfrm>
                <a:off x="4428236" y="3459480"/>
                <a:ext cx="0" cy="144561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37" name="PA-组合 55"/>
            <p:cNvGrpSpPr/>
            <p:nvPr>
              <p:custDataLst>
                <p:tags r:id="rId39"/>
              </p:custDataLst>
            </p:nvPr>
          </p:nvGrpSpPr>
          <p:grpSpPr>
            <a:xfrm flipH="1">
              <a:off x="1665733" y="3381742"/>
              <a:ext cx="221996" cy="292636"/>
              <a:chOff x="4206240" y="3385284"/>
              <a:chExt cx="221996" cy="292636"/>
            </a:xfrm>
          </p:grpSpPr>
          <p:cxnSp>
            <p:nvCxnSpPr>
              <p:cNvPr id="38" name="PA-直接连接符 56"/>
              <p:cNvCxnSpPr/>
              <p:nvPr>
                <p:custDataLst>
                  <p:tags r:id="rId40"/>
                </p:custDataLst>
              </p:nvPr>
            </p:nvCxnSpPr>
            <p:spPr>
              <a:xfrm>
                <a:off x="4206240" y="3385284"/>
                <a:ext cx="0" cy="292636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9" name="PA-直接连接符 57"/>
              <p:cNvCxnSpPr/>
              <p:nvPr>
                <p:custDataLst>
                  <p:tags r:id="rId41"/>
                </p:custDataLst>
              </p:nvPr>
            </p:nvCxnSpPr>
            <p:spPr>
              <a:xfrm>
                <a:off x="4322064" y="3429000"/>
                <a:ext cx="0" cy="198120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0" name="PA-直接连接符 58"/>
              <p:cNvCxnSpPr/>
              <p:nvPr>
                <p:custDataLst>
                  <p:tags r:id="rId42"/>
                </p:custDataLst>
              </p:nvPr>
            </p:nvCxnSpPr>
            <p:spPr>
              <a:xfrm>
                <a:off x="4428236" y="3459480"/>
                <a:ext cx="0" cy="144561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</p:grpSp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98088" y="6240874"/>
            <a:ext cx="2777436" cy="46166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3——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20" name="圆角矩形 6"/>
          <p:cNvSpPr/>
          <p:nvPr>
            <p:custDataLst>
              <p:tags r:id="rId4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模型的</a:t>
            </a: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拓展</a:t>
            </a:r>
            <a:endParaRPr lang="zh-CN" altLang="en-US" sz="2400" dirty="0">
              <a:solidFill>
                <a:schemeClr val="bg1"/>
              </a:solidFill>
              <a:sym typeface="+mn-ea"/>
            </a:endParaRPr>
          </a:p>
        </p:txBody>
      </p:sp>
      <p:graphicFrame>
        <p:nvGraphicFramePr>
          <p:cNvPr id="11" name="表格 10"/>
          <p:cNvGraphicFramePr/>
          <p:nvPr/>
        </p:nvGraphicFramePr>
        <p:xfrm>
          <a:off x="523875" y="2106930"/>
          <a:ext cx="6547485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0565"/>
                <a:gridCol w="710565"/>
                <a:gridCol w="710565"/>
                <a:gridCol w="710565"/>
                <a:gridCol w="710565"/>
                <a:gridCol w="710565"/>
                <a:gridCol w="710565"/>
                <a:gridCol w="786765"/>
                <a:gridCol w="786765"/>
              </a:tblGrid>
              <a:tr h="381000"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配件</a:t>
                      </a:r>
                      <a:endParaRPr lang="en-US" altLang="zh-CN"/>
                    </a:p>
                  </a:txBody>
                  <a:tcPr anchor="ctr" anchorCtr="0"/>
                </a:tc>
                <a:tc hMerge="1">
                  <a:tcPr/>
                </a:tc>
                <a:tc hMerge="1">
                  <a:tcPr/>
                </a:tc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装配品</a:t>
                      </a:r>
                      <a:endParaRPr lang="zh-CN" altLang="en-US"/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不合格成品</a:t>
                      </a:r>
                      <a:endParaRPr lang="zh-CN" altLang="en-US"/>
                    </a:p>
                  </a:txBody>
                  <a:tcPr anchor="ctr" anchorCtr="0"/>
                </a:tc>
                <a:tc hMerge="1"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次品率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购买单价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检测成本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次品率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装配成本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检测成本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市场售价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调换损失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拆解费用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381000"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零配件</a:t>
                      </a:r>
                      <a:endParaRPr lang="en-US" altLang="zh-CN"/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半成品</a:t>
                      </a:r>
                      <a:endParaRPr lang="zh-CN" altLang="en-US"/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不合格</a:t>
                      </a:r>
                      <a:r>
                        <a:rPr lang="zh-CN" altLang="en-US"/>
                        <a:t>半成品</a:t>
                      </a:r>
                      <a:endParaRPr lang="zh-CN" altLang="en-US"/>
                    </a:p>
                  </a:txBody>
                  <a:tcPr anchor="ctr" anchorCtr="0"/>
                </a:tc>
                <a:tc hMerge="1"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√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√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√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√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√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√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①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②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√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381000"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半成品</a:t>
                      </a:r>
                      <a:endParaRPr lang="zh-CN" altLang="en-US"/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成品</a:t>
                      </a:r>
                      <a:endParaRPr lang="zh-CN" altLang="en-US"/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不合格</a:t>
                      </a:r>
                      <a:r>
                        <a:rPr lang="zh-CN" altLang="en-US"/>
                        <a:t>成品</a:t>
                      </a:r>
                      <a:endParaRPr lang="zh-CN" altLang="en-US"/>
                    </a:p>
                  </a:txBody>
                  <a:tcPr anchor="ctr" anchorCtr="0"/>
                </a:tc>
                <a:tc hMerge="1"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√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③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√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√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√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√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√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√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√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381000">
                <a:tc gridSpan="9"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/>
                        <a:t>注：</a:t>
                      </a:r>
                      <a:r>
                        <a:rPr lang="en-US" altLang="zh-CN"/>
                        <a:t>√</a:t>
                      </a:r>
                      <a:r>
                        <a:rPr lang="zh-CN" altLang="en-US"/>
                        <a:t>表示题中已经给</a:t>
                      </a:r>
                      <a:r>
                        <a:rPr lang="zh-CN" altLang="en-US"/>
                        <a:t>出数据</a:t>
                      </a:r>
                      <a:endParaRPr lang="zh-CN" altLang="en-US"/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7486650" y="1374140"/>
            <a:ext cx="4370070" cy="43694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spcAft>
                <a:spcPts val="1200"/>
              </a:spcAft>
            </a:pP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①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半成品的市场售价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：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设置足够大的市场售价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，使整个马尔科夫链的状态转移不会因预期收益为负数而停止（但并不以此为实际价值）。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Bold-Identity-H"/>
              <a:cs typeface="Cambria Math" panose="02040503050406030204" charset="0"/>
              <a:sym typeface="+mn-ea"/>
            </a:endParaRPr>
          </a:p>
          <a:p>
            <a:pPr indent="0" fontAlgn="auto">
              <a:spcAft>
                <a:spcPts val="1200"/>
              </a:spcAft>
            </a:pP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②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半成品的调换损失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：半成品实际上并无调换损失，但为保证模型完整仍沿用概念。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设定足够大的调换费用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，使得在设计代价矩阵时一定选择“企业检测”的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费用。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Bold-Identity-H"/>
              <a:cs typeface="Cambria Math" panose="02040503050406030204" charset="0"/>
              <a:sym typeface="+mn-ea"/>
            </a:endParaRPr>
          </a:p>
          <a:p>
            <a:pPr indent="0" fontAlgn="auto">
              <a:spcAft>
                <a:spcPts val="1200"/>
              </a:spcAft>
            </a:pP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③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半成品的“购买单价”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：通过不断调整售价，使得状态 </a:t>
            </a:r>
            <a:r>
              <a:rPr lang="zh-CN" altLang="en-US" i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S</a:t>
            </a:r>
            <a:r>
              <a:rPr lang="zh-CN" altLang="en-US" i="1" baseline="-25000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0,0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 的预期收益接近于0，此时售价刚好填补预期成本。而模型所计算收益为成功售出合格品的预期利润，因而以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预期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成本 × 半成品次品率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作为购买单价。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Bold-Identity-H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60" y="889635"/>
            <a:ext cx="10156825" cy="523113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3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4——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541145" y="4634230"/>
            <a:ext cx="3811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Cambria Math" panose="02040503050406030204" charset="0"/>
                <a:ea typeface="宋体" panose="02010600030101010101" pitchFamily="2" charset="-122"/>
              </a:rPr>
              <a:t>置信区间下限公式</a:t>
            </a:r>
            <a:endParaRPr lang="zh-CN" altLang="en-US" sz="2400" dirty="0">
              <a:latin typeface="Cambria Math" panose="0204050305040603020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41145" y="2649220"/>
            <a:ext cx="3811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次品率</a:t>
            </a:r>
            <a:r>
              <a:rPr lang="en-US" altLang="zh-CN" sz="2400" dirty="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p</a:t>
            </a:r>
            <a:r>
              <a:rPr lang="zh-CN" altLang="en-US" sz="2400" dirty="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分布求解公式</a:t>
            </a:r>
            <a:endParaRPr lang="zh-CN" altLang="en-US" sz="2400" dirty="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165" y="2609215"/>
            <a:ext cx="3982720" cy="53975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541145" y="3497580"/>
            <a:ext cx="33235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Cambria Math" panose="02040503050406030204" charset="0"/>
                <a:ea typeface="宋体" panose="02010600030101010101" pitchFamily="2" charset="-122"/>
              </a:rPr>
              <a:t>置信区间上限公式</a:t>
            </a:r>
            <a:endParaRPr lang="zh-CN" altLang="en-US" sz="2400" dirty="0">
              <a:latin typeface="Cambria Math" panose="02040503050406030204" charset="0"/>
              <a:ea typeface="宋体" panose="02010600030101010101" pitchFamily="2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165" y="3169920"/>
            <a:ext cx="5557520" cy="111569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5852" y="4306570"/>
            <a:ext cx="6004079" cy="1115695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1637030" y="5399405"/>
            <a:ext cx="4511675" cy="539750"/>
            <a:chOff x="3276" y="8579"/>
            <a:chExt cx="7105" cy="850"/>
          </a:xfrm>
        </p:grpSpPr>
        <p:sp>
          <p:nvSpPr>
            <p:cNvPr id="38" name="文本框 37"/>
            <p:cNvSpPr txBox="1"/>
            <p:nvPr/>
          </p:nvSpPr>
          <p:spPr>
            <a:xfrm>
              <a:off x="3276" y="8697"/>
              <a:ext cx="640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rPr>
                <a:t>由于无信息先验，取</a:t>
              </a:r>
              <a:endParaRPr lang="zh-CN" altLang="en-US" sz="2400" dirty="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endParaRPr>
            </a:p>
          </p:txBody>
        </p:sp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91" y="8579"/>
              <a:ext cx="2591" cy="85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1727701" y="945147"/>
            <a:ext cx="590991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确定的次品率抽样检测，不确定  </a:t>
            </a:r>
            <a:endParaRPr lang="zh-CN" altLang="en-US" dirty="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r>
              <a:rPr lang="zh-CN" altLang="en-US" dirty="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置信区间，抽样个数</a:t>
            </a:r>
            <a:endParaRPr lang="zh-CN" altLang="en-US" dirty="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63566" y="1686493"/>
            <a:ext cx="5909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考虑概率估计 选择使用</a:t>
            </a:r>
            <a:r>
              <a:rPr lang="en-US" altLang="zh-CN" dirty="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Beta</a:t>
            </a:r>
            <a:r>
              <a:rPr lang="zh-CN" altLang="en-US" dirty="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分布和贝叶斯公式</a:t>
            </a:r>
            <a:endParaRPr lang="zh-CN" altLang="en-US" dirty="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4——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模型建立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75874" y="1267326"/>
            <a:ext cx="6513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所有公式：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我们这里列点符号说明，和公式的对齐，那组是因为之前重复用了所以没有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这面放 更新的贝尔曼的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350" y="3086100"/>
            <a:ext cx="6856730" cy="132715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127448" y="3253339"/>
            <a:ext cx="25301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公式名我不知道怎么写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大致是根据概率更新后的贝尔曼方程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这里按照之前的公式排版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4——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/>
              <p:nvPr/>
            </p:nvGraphicFramePr>
            <p:xfrm>
              <a:off x="3146425" y="3301365"/>
              <a:ext cx="6243320" cy="292925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95855"/>
                    <a:gridCol w="1766357"/>
                    <a:gridCol w="2081106"/>
                  </a:tblGrid>
                  <a:tr h="381000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/>
                            <a:t>信度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𝛽</m:t>
                              </m:r>
                            </m:oMath>
                          </a14:m>
                          <a:endParaRPr lang="zh-CN" altLang="en-US" sz="2400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90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95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/>
                            <a:t>显著性水平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𝛼</m:t>
                              </m:r>
                            </m:oMath>
                          </a14:m>
                          <a:endParaRPr lang="zh-CN" altLang="en-US" sz="2400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5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10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/>
                    </a:tc>
                  </a:tr>
                  <a:tr h="421640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/>
                            <a:t>分位数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Z</m:t>
                                  </m:r>
                                </m:e>
                                <m:sub>
                                  <m:box>
                                    <m:boxPr>
                                      <m:noBreak m:val="on"/>
                                      <m:ctrlPr>
                                        <a:rPr lang="en-US" altLang="zh-CN" sz="2400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boxPr>
                                    <m:e>
                                      <m:argPr>
                                        <m:argSz m:val="-1"/>
                                      </m:argPr>
                                      <m:f>
                                        <m:fPr>
                                          <m:ctrlPr>
                                            <a:rPr lang="en-US" altLang="zh-CN" sz="2400" i="1"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400" i="1"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𝛼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2400" i="1"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box>
                                </m:sub>
                              </m:sSub>
                            </m:oMath>
                          </a14:m>
                          <a:endParaRPr lang="zh-CN" altLang="en-US" sz="2400" b="0">
                            <a:latin typeface="Cambria Math" panose="02040503050406030204" charset="0"/>
                            <a:cs typeface="Cambria Math" panose="0204050305040603020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96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645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/>
                            <a:t>样本量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n</m:t>
                              </m:r>
                            </m:oMath>
                          </a14:m>
                          <a:endPara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3458</m:t>
                                </m:r>
                              </m:oMath>
                            </m:oMathPara>
                          </a14:m>
                          <a:endParaRPr lang="en-US" altLang="zh-CN" sz="24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2436</m:t>
                                </m:r>
                              </m:oMath>
                            </m:oMathPara>
                          </a14:m>
                          <a:endParaRPr lang="en-US" altLang="zh-CN" sz="24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/>
                            <a:t>估计误差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E</m:t>
                              </m:r>
                            </m:oMath>
                          </a14:m>
                          <a:endPara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0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01</m:t>
                                </m:r>
                              </m:oMath>
                            </m:oMathPara>
                          </a14:m>
                          <a:endParaRPr lang="en-US" altLang="zh-CN" sz="24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/>
                    </a:tc>
                    <a:tc hMerge="1"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/>
              <p:nvPr/>
            </p:nvGraphicFramePr>
            <p:xfrm>
              <a:off x="3146425" y="3301365"/>
              <a:ext cx="6243320" cy="292925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95855"/>
                    <a:gridCol w="1766357"/>
                    <a:gridCol w="2081106"/>
                  </a:tblGrid>
                  <a:tr h="5664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</a:tr>
                  <a:tr h="5664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</a:tr>
                  <a:tr h="66357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</a:tr>
                  <a:tr h="5664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</a:tr>
                  <a:tr h="5664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 hMerge="1">
                      <a:tcPr/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8" name="对象 7"/>
          <p:cNvGraphicFramePr/>
          <p:nvPr/>
        </p:nvGraphicFramePr>
        <p:xfrm>
          <a:off x="3970655" y="1313815"/>
          <a:ext cx="4250055" cy="1741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5" imgW="3517900" imgH="1419225" progId="Equation.DSMT4">
                  <p:embed/>
                </p:oleObj>
              </mc:Choice>
              <mc:Fallback>
                <p:oleObj name="" r:id="rId5" imgW="3517900" imgH="1419225" progId="Equation.DSMT4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70655" y="1313815"/>
                        <a:ext cx="4250055" cy="1741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4——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结果分析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35" y="1039495"/>
            <a:ext cx="10512000" cy="5294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4——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结果分析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41605" y="1644650"/>
            <a:ext cx="11857355" cy="3249930"/>
            <a:chOff x="528" y="2366"/>
            <a:chExt cx="17938" cy="486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8" y="2366"/>
              <a:ext cx="8957" cy="486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622" y="2403"/>
              <a:ext cx="8844" cy="480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4——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结果分析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800" y="888365"/>
            <a:ext cx="6767830" cy="29705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27325" y="3783330"/>
            <a:ext cx="6781800" cy="3061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模型评价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38225" y="1285240"/>
            <a:ext cx="7449820" cy="41719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lnSpc>
                <a:spcPct val="180000"/>
              </a:lnSpc>
              <a:buAutoNum type="arabicPeriod"/>
            </a:pPr>
            <a:r>
              <a:rPr lang="zh-CN" altLang="en-US" sz="2400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后验概率应用</a:t>
            </a: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：</a:t>
            </a:r>
            <a:r>
              <a:rPr lang="zh-CN" altLang="en-US" sz="20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模型通过动态更新次品率为后验概率，帮助筛选不合格品和管理返工，提供更准确的决策基础。</a:t>
            </a:r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参数调整与普适性</a:t>
            </a: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：</a:t>
            </a:r>
            <a:r>
              <a:rPr lang="zh-CN" altLang="en-US" sz="20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通过调整模型参数，能解决复杂生产问题，如m道工序和n个零件，具备强推广性和普适性。</a:t>
            </a:r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优化生产管理</a:t>
            </a: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：</a:t>
            </a:r>
            <a:r>
              <a:rPr lang="zh-CN" altLang="en-US" sz="20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基于</a:t>
            </a:r>
            <a:r>
              <a:rPr lang="zh-CN" altLang="en-US" sz="20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马尔可夫决策过程，模型将生产过程根据零配件状态划分节点，确保决策结果只依赖当前状态，不记录单个零配件的检测状态，简化零配件管理。</a:t>
            </a:r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9" b="44994"/>
          <a:stretch>
            <a:fillRect/>
          </a:stretch>
        </p:blipFill>
        <p:spPr>
          <a:xfrm>
            <a:off x="0" y="2107758"/>
            <a:ext cx="12192000" cy="302342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" y="2107758"/>
            <a:ext cx="12192001" cy="3023424"/>
          </a:xfrm>
          <a:prstGeom prst="rect">
            <a:avLst/>
          </a:prstGeom>
          <a:gradFill>
            <a:gsLst>
              <a:gs pos="0">
                <a:srgbClr val="03617A">
                  <a:alpha val="80000"/>
                </a:srgbClr>
              </a:gs>
              <a:gs pos="100000">
                <a:srgbClr val="03617A">
                  <a:alpha val="90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20" name="Group 15"/>
          <p:cNvGrpSpPr/>
          <p:nvPr/>
        </p:nvGrpSpPr>
        <p:grpSpPr>
          <a:xfrm>
            <a:off x="685306" y="2706565"/>
            <a:ext cx="10821387" cy="2022732"/>
            <a:chOff x="-897035" y="2854236"/>
            <a:chExt cx="9588871" cy="2022732"/>
          </a:xfrm>
        </p:grpSpPr>
        <p:sp>
          <p:nvSpPr>
            <p:cNvPr id="26" name="Rectangle 9"/>
            <p:cNvSpPr/>
            <p:nvPr/>
          </p:nvSpPr>
          <p:spPr>
            <a:xfrm>
              <a:off x="-897035" y="2854236"/>
              <a:ext cx="9588871" cy="11988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7200" b="1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阿里巴巴普惠体 B" panose="00020600040101010101" pitchFamily="18" charset="-122"/>
                </a:rPr>
                <a:t>感谢观看 </a:t>
              </a:r>
              <a:endParaRPr lang="zh-CN" altLang="en-US" sz="7200" b="1" i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7" name="Rectangle 10"/>
            <p:cNvSpPr/>
            <p:nvPr/>
          </p:nvSpPr>
          <p:spPr>
            <a:xfrm>
              <a:off x="-664025" y="4231808"/>
              <a:ext cx="9122853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Thank you for listening</a:t>
              </a:r>
              <a:endParaRPr lang="en-US" altLang="zh-CN" sz="36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2845325" y="407006"/>
            <a:ext cx="6501350" cy="1296596"/>
          </a:xfrm>
          <a:prstGeom prst="rect">
            <a:avLst/>
          </a:prstGeom>
        </p:spPr>
      </p:pic>
      <p:cxnSp>
        <p:nvCxnSpPr>
          <p:cNvPr id="31" name="直接连接符 30"/>
          <p:cNvCxnSpPr>
            <a:endCxn id="33" idx="1"/>
          </p:cNvCxnSpPr>
          <p:nvPr/>
        </p:nvCxnSpPr>
        <p:spPr>
          <a:xfrm>
            <a:off x="-16510" y="5532944"/>
            <a:ext cx="4956532" cy="0"/>
          </a:xfrm>
          <a:prstGeom prst="line">
            <a:avLst/>
          </a:prstGeom>
          <a:noFill/>
          <a:ln w="38100" cap="flat" cmpd="sng" algn="ctr">
            <a:solidFill>
              <a:srgbClr val="03617A"/>
            </a:solidFill>
            <a:prstDash val="solid"/>
            <a:miter lim="800000"/>
          </a:ln>
          <a:effectLst/>
        </p:spPr>
      </p:cxnSp>
      <p:cxnSp>
        <p:nvCxnSpPr>
          <p:cNvPr id="32" name="直接连接符 31"/>
          <p:cNvCxnSpPr>
            <a:stCxn id="33" idx="3"/>
          </p:cNvCxnSpPr>
          <p:nvPr/>
        </p:nvCxnSpPr>
        <p:spPr>
          <a:xfrm>
            <a:off x="7252519" y="5532944"/>
            <a:ext cx="4923606" cy="0"/>
          </a:xfrm>
          <a:prstGeom prst="line">
            <a:avLst/>
          </a:prstGeom>
          <a:noFill/>
          <a:ln w="38100" cap="flat" cmpd="sng" algn="ctr">
            <a:solidFill>
              <a:srgbClr val="03617A"/>
            </a:solidFill>
            <a:prstDash val="solid"/>
            <a:miter lim="800000"/>
          </a:ln>
          <a:effectLst/>
        </p:spPr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40069" y="5340170"/>
            <a:ext cx="2311862" cy="384277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024243" y="6029178"/>
            <a:ext cx="6143514" cy="337185"/>
            <a:chOff x="2741384" y="6056049"/>
            <a:chExt cx="3972047" cy="337185"/>
          </a:xfrm>
        </p:grpSpPr>
        <p:sp>
          <p:nvSpPr>
            <p:cNvPr id="8" name="TextBox 28"/>
            <p:cNvSpPr txBox="1"/>
            <p:nvPr/>
          </p:nvSpPr>
          <p:spPr>
            <a:xfrm>
              <a:off x="2741384" y="6056049"/>
              <a:ext cx="199406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成员：林依灵、刘彬慧、王之毅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 </a:t>
              </a:r>
              <a:endParaRPr lang="zh-CN" altLang="en-US" sz="1600" b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13" name="TextBox 90"/>
            <p:cNvSpPr txBox="1"/>
            <p:nvPr/>
          </p:nvSpPr>
          <p:spPr>
            <a:xfrm>
              <a:off x="5295374" y="6056049"/>
              <a:ext cx="1418057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日期：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2024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年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9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月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28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日</a:t>
              </a:r>
              <a:endParaRPr lang="zh-CN" altLang="en-US" sz="1600" b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6546" y="903520"/>
            <a:ext cx="8352046" cy="72982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1127760" y="1722120"/>
            <a:ext cx="1031875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</a:rPr>
              <a:t>在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</a:rPr>
              <a:t>标称值为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</a:rPr>
              <a:t> 10%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</a:rPr>
              <a:t>的情况下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</a:rPr>
              <a:t>，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</a:rPr>
              <a:t>根据抽样检测方案，针对以下两种情形，分别给出具体结果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</a:rPr>
              <a:t>：</a:t>
            </a:r>
            <a:endParaRPr lang="en-US" altLang="zh-CN" sz="2000" dirty="0">
              <a:solidFill>
                <a:schemeClr val="tx1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</a:rPr>
              <a:t>  (1) </a:t>
            </a:r>
            <a:r>
              <a:rPr lang="zh-CN" altLang="en-US" sz="2000" dirty="0">
                <a:solidFill>
                  <a:schemeClr val="tx1"/>
                </a:solidFill>
                <a:latin typeface="瀹嬩綋"/>
                <a:ea typeface="瀹嬩綋"/>
              </a:rPr>
              <a:t>在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</a:rPr>
              <a:t>95%</a:t>
            </a:r>
            <a:r>
              <a:rPr lang="zh-CN" altLang="en-US" sz="2000" dirty="0">
                <a:solidFill>
                  <a:schemeClr val="tx1"/>
                </a:solidFill>
                <a:latin typeface="瀹嬩綋"/>
                <a:ea typeface="瀹嬩綋"/>
              </a:rPr>
              <a:t>的信度下认定零配件次品率</a:t>
            </a:r>
            <a:r>
              <a:rPr lang="zh-CN" altLang="en-US" sz="2000" b="1" dirty="0">
                <a:solidFill>
                  <a:schemeClr val="tx1"/>
                </a:solidFill>
                <a:latin typeface="瀹嬩綋"/>
                <a:ea typeface="瀹嬩綋"/>
              </a:rPr>
              <a:t>超过</a:t>
            </a:r>
            <a:r>
              <a:rPr lang="zh-CN" altLang="en-US" sz="2000" dirty="0">
                <a:solidFill>
                  <a:schemeClr val="tx1"/>
                </a:solidFill>
                <a:latin typeface="瀹嬩綋"/>
                <a:ea typeface="瀹嬩綋"/>
              </a:rPr>
              <a:t>标称值，则</a:t>
            </a:r>
            <a:r>
              <a:rPr lang="zh-CN" altLang="en-US" sz="2000" b="1" dirty="0">
                <a:solidFill>
                  <a:schemeClr val="tx1"/>
                </a:solidFill>
                <a:latin typeface="瀹嬩綋"/>
                <a:ea typeface="瀹嬩綋"/>
              </a:rPr>
              <a:t>拒收</a:t>
            </a:r>
            <a:r>
              <a:rPr lang="zh-CN" altLang="en-US" sz="2000" dirty="0">
                <a:solidFill>
                  <a:schemeClr val="tx1"/>
                </a:solidFill>
                <a:latin typeface="瀹嬩綋"/>
                <a:ea typeface="瀹嬩綋"/>
              </a:rPr>
              <a:t>这批零配件； </a:t>
            </a:r>
            <a:endParaRPr lang="zh-CN" altLang="en-US" sz="2000" dirty="0">
              <a:solidFill>
                <a:schemeClr val="tx1"/>
              </a:solidFill>
              <a:latin typeface="瀹嬩綋"/>
              <a:ea typeface="瀹嬩綋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</a:rPr>
              <a:t>  (2) </a:t>
            </a:r>
            <a:r>
              <a:rPr lang="zh-CN" altLang="en-US" sz="2000" dirty="0">
                <a:solidFill>
                  <a:schemeClr val="tx1"/>
                </a:solidFill>
                <a:latin typeface="瀹嬩綋"/>
                <a:ea typeface="瀹嬩綋"/>
              </a:rPr>
              <a:t>在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</a:rPr>
              <a:t>90%</a:t>
            </a:r>
            <a:r>
              <a:rPr lang="zh-CN" altLang="en-US" sz="2000" dirty="0">
                <a:solidFill>
                  <a:schemeClr val="tx1"/>
                </a:solidFill>
                <a:latin typeface="瀹嬩綋"/>
                <a:ea typeface="瀹嬩綋"/>
              </a:rPr>
              <a:t>的信度下认定零配件次品率</a:t>
            </a:r>
            <a:r>
              <a:rPr lang="zh-CN" altLang="en-US" sz="2000" b="1" dirty="0">
                <a:solidFill>
                  <a:schemeClr val="tx1"/>
                </a:solidFill>
                <a:latin typeface="瀹嬩綋"/>
                <a:ea typeface="瀹嬩綋"/>
              </a:rPr>
              <a:t>不超过</a:t>
            </a:r>
            <a:r>
              <a:rPr lang="zh-CN" altLang="en-US" sz="2000" dirty="0">
                <a:solidFill>
                  <a:schemeClr val="tx1"/>
                </a:solidFill>
                <a:latin typeface="瀹嬩綋"/>
                <a:ea typeface="瀹嬩綋"/>
              </a:rPr>
              <a:t>标称值，则</a:t>
            </a:r>
            <a:r>
              <a:rPr lang="zh-CN" altLang="en-US" sz="2000" b="1" dirty="0">
                <a:solidFill>
                  <a:schemeClr val="tx1"/>
                </a:solidFill>
                <a:latin typeface="瀹嬩綋"/>
                <a:ea typeface="瀹嬩綋"/>
              </a:rPr>
              <a:t>接收</a:t>
            </a:r>
            <a:r>
              <a:rPr lang="zh-CN" altLang="en-US" sz="2000" dirty="0">
                <a:solidFill>
                  <a:schemeClr val="tx1"/>
                </a:solidFill>
                <a:latin typeface="瀹嬩綋"/>
                <a:ea typeface="瀹嬩綋"/>
              </a:rPr>
              <a:t>这批零配件。 </a:t>
            </a:r>
            <a:endParaRPr lang="zh-CN" altLang="en-US" sz="2000" dirty="0">
              <a:solidFill>
                <a:schemeClr val="tx1"/>
              </a:solidFill>
              <a:latin typeface="瀹嬩綋"/>
              <a:ea typeface="瀹嬩綋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1——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/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2546897" y="5498476"/>
                <a:ext cx="5080000" cy="829945"/>
              </a:xfrm>
              <a:prstGeom prst="rect">
                <a:avLst/>
              </a:prstGeom>
            </p:spPr>
            <p:txBody>
              <a:bodyPr>
                <a:spAutoFit/>
              </a:bodyPr>
              <a:p>
                <a:r>
                  <a:rPr lang="zh-CN" altLang="en-US" sz="1600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理论次品率</a:t>
                </a:r>
                <a14:m>
                  <m:oMath xmlns:m="http://schemas.openxmlformats.org/officeDocument/2006/math">
                    <m:r>
                      <a:rPr lang="en-US" altLang="zh-CN" sz="1600">
                        <a:solidFill>
                          <a:srgbClr val="000000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 </m:t>
                    </m:r>
                    <m:r>
                      <a:rPr lang="en-US" altLang="zh-CN" sz="1600" i="1">
                        <a:solidFill>
                          <a:srgbClr val="000000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sz="1600" i="1">
                        <a:solidFill>
                          <a:srgbClr val="000000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  </m:t>
                    </m:r>
                  </m:oMath>
                </a14:m>
                <a:r>
                  <a:rPr lang="en-US" altLang="zh-CN" sz="1600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= 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供应商标称值  </a:t>
                </a:r>
                <a:endParaRPr lang="zh-CN" altLang="en-US" sz="1600" dirty="0">
                  <a:solidFill>
                    <a:srgbClr val="000000"/>
                  </a:solidFill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r>
                  <a:rPr lang="zh-CN" altLang="en-US" sz="1600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 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Z\α 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是</a:t>
                </a:r>
                <a:r>
                  <a:rPr lang="zh-CN" altLang="en-US" sz="1600" dirty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数据点在标准正态分布中，距离均值的标准差 </a:t>
                </a:r>
                <a:endParaRPr lang="zh-CN" altLang="en-US" sz="1600" dirty="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r>
                  <a:rPr lang="en-US" altLang="zh-CN" sz="1600" dirty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 </a:t>
                </a:r>
                <a:r>
                  <a:rPr lang="en-US" altLang="zh-CN" sz="1600" dirty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   </a:t>
                </a:r>
                <a:r>
                  <a:rPr lang="en-US" altLang="zh-CN" sz="1600" dirty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E   </a:t>
                </a:r>
                <a:r>
                  <a:rPr lang="zh-CN" altLang="en-US" sz="1600" dirty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是估计误差</a:t>
                </a:r>
                <a:endParaRPr lang="zh-CN" altLang="en-US" sz="1600" dirty="0">
                  <a:solidFill>
                    <a:srgbClr val="000000"/>
                  </a:solidFill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897" y="5498476"/>
                <a:ext cx="5080000" cy="829945"/>
              </a:xfrm>
              <a:prstGeom prst="rect">
                <a:avLst/>
              </a:prstGeom>
              <a:blipFill rotWithShape="1">
                <a:blip r:embed="rId4"/>
                <a:stretch>
                  <a:fillRect l="-11" t="-1" r="11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对象 15"/>
          <p:cNvGraphicFramePr/>
          <p:nvPr/>
        </p:nvGraphicFramePr>
        <p:xfrm>
          <a:off x="2910522" y="4139321"/>
          <a:ext cx="3557905" cy="1113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6" name="" r:id="rId5" imgW="1397000" imgH="545465" progId="Equation.DSMT4">
                  <p:embed/>
                </p:oleObj>
              </mc:Choice>
              <mc:Fallback>
                <p:oleObj name="" r:id="rId5" imgW="1397000" imgH="545465" progId="Equation.DSMT4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10522" y="4139321"/>
                        <a:ext cx="3557905" cy="1113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占位符 5"/>
          <p:cNvSpPr txBox="1"/>
          <p:nvPr/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问题分析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125345" y="1864995"/>
            <a:ext cx="66173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latin typeface="Cambria Math" panose="02040503050406030204" charset="0"/>
                <a:ea typeface="宋体" panose="02010600030101010101" pitchFamily="2" charset="-122"/>
              </a:rPr>
              <a:t>考虑到企业实际生产大量的零配件，批量数和抽样数都足够大</a:t>
            </a:r>
            <a:endParaRPr lang="zh-CN" altLang="en-US" dirty="0">
              <a:latin typeface="Cambria Math" panose="0204050305040603020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Cambria Math" panose="02040503050406030204" charset="0"/>
                <a:ea typeface="宋体" panose="02010600030101010101" pitchFamily="2" charset="-122"/>
              </a:rPr>
              <a:t>因此采用</a:t>
            </a:r>
            <a:r>
              <a:rPr lang="zh-CN" altLang="en-US" sz="2400" b="1" dirty="0">
                <a:latin typeface="Cambria Math" panose="02040503050406030204" charset="0"/>
                <a:ea typeface="宋体" panose="02010600030101010101" pitchFamily="2" charset="-122"/>
              </a:rPr>
              <a:t>正态分布</a:t>
            </a:r>
            <a:r>
              <a:rPr lang="zh-CN" altLang="en-US" dirty="0">
                <a:latin typeface="Cambria Math" panose="02040503050406030204" charset="0"/>
                <a:ea typeface="宋体" panose="02010600030101010101" pitchFamily="2" charset="-122"/>
              </a:rPr>
              <a:t>假设</a:t>
            </a:r>
            <a:endParaRPr lang="zh-CN" altLang="en-US" dirty="0">
              <a:latin typeface="Cambria Math" panose="02040503050406030204" charset="0"/>
              <a:ea typeface="宋体" panose="0201060003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719070" y="2952115"/>
            <a:ext cx="5434330" cy="976630"/>
            <a:chOff x="2778" y="3959"/>
            <a:chExt cx="8558" cy="1538"/>
          </a:xfrm>
        </p:grpSpPr>
        <p:sp>
          <p:nvSpPr>
            <p:cNvPr id="8" name="文本框 7"/>
            <p:cNvSpPr txBox="1"/>
            <p:nvPr/>
          </p:nvSpPr>
          <p:spPr>
            <a:xfrm>
              <a:off x="2778" y="3959"/>
              <a:ext cx="1575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dirty="0">
                  <a:latin typeface="Cambria Math" panose="02040503050406030204" charset="0"/>
                  <a:ea typeface="宋体" panose="02010600030101010101" pitchFamily="2" charset="-122"/>
                  <a:sym typeface="+mn-ea"/>
                </a:rPr>
                <a:t>信度</a:t>
              </a:r>
              <a:endParaRPr lang="zh-CN" altLang="en-US" dirty="0">
                <a:latin typeface="Cambria Math" panose="02040503050406030204" charset="0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211" y="3959"/>
              <a:ext cx="4125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dirty="0">
                  <a:latin typeface="Cambria Math" panose="02040503050406030204" charset="0"/>
                  <a:ea typeface="宋体" panose="02010600030101010101" pitchFamily="2" charset="-122"/>
                  <a:sym typeface="+mn-ea"/>
                </a:rPr>
                <a:t>估计误差，置信区间</a:t>
              </a:r>
              <a:endParaRPr lang="zh-CN" altLang="en-US" dirty="0">
                <a:latin typeface="Cambria Math" panose="02040503050406030204" charset="0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778" y="4917"/>
              <a:ext cx="3961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dirty="0">
                  <a:latin typeface="Cambria Math" panose="02040503050406030204" charset="0"/>
                  <a:ea typeface="宋体" panose="02010600030101010101" pitchFamily="2" charset="-122"/>
                  <a:sym typeface="+mn-ea"/>
                </a:rPr>
                <a:t>超过拒收，不超过接收</a:t>
              </a:r>
              <a:endParaRPr lang="zh-CN" altLang="en-US" dirty="0">
                <a:latin typeface="Cambria Math" panose="02040503050406030204" charset="0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211" y="4917"/>
              <a:ext cx="1981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dirty="0">
                  <a:latin typeface="Cambria Math" panose="02040503050406030204" charset="0"/>
                  <a:ea typeface="宋体" panose="02010600030101010101" pitchFamily="2" charset="-122"/>
                  <a:sym typeface="+mn-ea"/>
                </a:rPr>
                <a:t>单尾检验</a:t>
              </a:r>
              <a:endParaRPr lang="zh-CN" altLang="en-US" dirty="0">
                <a:latin typeface="Cambria Math" panose="02040503050406030204" charset="0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21" name="右箭头 20"/>
          <p:cNvSpPr/>
          <p:nvPr/>
        </p:nvSpPr>
        <p:spPr>
          <a:xfrm>
            <a:off x="3478530" y="3100070"/>
            <a:ext cx="2000250" cy="104775"/>
          </a:xfrm>
          <a:prstGeom prst="rightArrow">
            <a:avLst/>
          </a:prstGeom>
          <a:solidFill>
            <a:srgbClr val="327F93"/>
          </a:solidFill>
          <a:ln>
            <a:solidFill>
              <a:srgbClr val="03617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/>
        </p:nvSpPr>
        <p:spPr>
          <a:xfrm>
            <a:off x="5190490" y="3691890"/>
            <a:ext cx="288000" cy="104775"/>
          </a:xfrm>
          <a:prstGeom prst="rightArrow">
            <a:avLst/>
          </a:prstGeom>
          <a:solidFill>
            <a:srgbClr val="327F93"/>
          </a:solidFill>
          <a:ln>
            <a:solidFill>
              <a:srgbClr val="03617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/>
      <p:bldP spid="17" grpId="0"/>
      <p:bldP spid="21" grpId="0" animBg="1"/>
      <p:bldP spid="23" grpId="0" animBg="1"/>
      <p:bldP spid="17" grpId="1"/>
      <p:bldP spid="21" grpId="1" animBg="1"/>
      <p:bldP spid="23" grpId="1" animBg="1"/>
      <p:bldP spid="15" grpId="0"/>
      <p:bldP spid="15" grpId="1"/>
      <p:bldP spid="12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1——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36" name="圆角矩形 6"/>
          <p:cNvSpPr/>
          <p:nvPr/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占位符 5"/>
          <p:cNvSpPr txBox="1"/>
          <p:nvPr/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单尾检验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11" name="图片 10" descr="右尾检验的标准正态分布图_0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87655" y="1645285"/>
            <a:ext cx="6000002" cy="3600000"/>
          </a:xfrm>
          <a:prstGeom prst="rect">
            <a:avLst/>
          </a:prstGeom>
        </p:spPr>
      </p:pic>
      <p:pic>
        <p:nvPicPr>
          <p:cNvPr id="15" name="图片 14" descr="左尾检验的标准正态分布图_0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887720" y="1645285"/>
            <a:ext cx="5999593" cy="360000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>
            <a:off x="838143" y="5448935"/>
            <a:ext cx="4899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 dirty="0">
                <a:latin typeface="Cambria Math" panose="02040503050406030204" charset="0"/>
                <a:cs typeface="Cambria Math" panose="02040503050406030204" charset="0"/>
              </a:rPr>
              <a:t>95%</a:t>
            </a:r>
            <a:r>
              <a:rPr lang="zh-CN" altLang="en-US" b="1" dirty="0">
                <a:latin typeface="Cambria Math" panose="02040503050406030204" charset="0"/>
                <a:cs typeface="Cambria Math" panose="02040503050406030204" charset="0"/>
              </a:rPr>
              <a:t>信度</a:t>
            </a:r>
            <a:r>
              <a:rPr lang="zh-CN" altLang="en-US" dirty="0">
                <a:latin typeface="Cambria Math" panose="02040503050406030204" charset="0"/>
                <a:cs typeface="Cambria Math" panose="02040503050406030204" charset="0"/>
              </a:rPr>
              <a:t>下</a:t>
            </a:r>
            <a:r>
              <a:rPr lang="zh-CN" altLang="en-US" b="1" dirty="0">
                <a:latin typeface="Cambria Math" panose="02040503050406030204" charset="0"/>
                <a:cs typeface="Cambria Math" panose="02040503050406030204" charset="0"/>
              </a:rPr>
              <a:t>右尾检测</a:t>
            </a:r>
            <a:r>
              <a:rPr lang="zh-CN" altLang="en-US" dirty="0">
                <a:latin typeface="Cambria Math" panose="02040503050406030204" charset="0"/>
                <a:cs typeface="Cambria Math" panose="02040503050406030204" charset="0"/>
              </a:rPr>
              <a:t>的</a:t>
            </a:r>
            <a:r>
              <a:rPr lang="zh-CN" altLang="en-US" dirty="0">
                <a:latin typeface="Cambria Math" panose="02040503050406030204" charset="0"/>
                <a:cs typeface="Cambria Math" panose="02040503050406030204" charset="0"/>
              </a:rPr>
              <a:t>标准正态分布图</a:t>
            </a:r>
            <a:endParaRPr lang="zh-CN" altLang="en-US" dirty="0">
              <a:latin typeface="Cambria Math" panose="02040503050406030204" charset="0"/>
              <a:cs typeface="Cambria Math" panose="02040503050406030204" charset="0"/>
            </a:endParaRPr>
          </a:p>
        </p:txBody>
      </p: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6625647" y="5448300"/>
            <a:ext cx="4523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 dirty="0">
                <a:latin typeface="Cambria Math" panose="02040503050406030204" charset="0"/>
                <a:cs typeface="Cambria Math" panose="02040503050406030204" charset="0"/>
              </a:rPr>
              <a:t>90%</a:t>
            </a:r>
            <a:r>
              <a:rPr lang="zh-CN" altLang="en-US" b="1" dirty="0">
                <a:latin typeface="Cambria Math" panose="02040503050406030204" charset="0"/>
                <a:cs typeface="Cambria Math" panose="02040503050406030204" charset="0"/>
                <a:sym typeface="+mn-ea"/>
              </a:rPr>
              <a:t>信度</a:t>
            </a:r>
            <a:r>
              <a:rPr lang="zh-CN" altLang="en-US" dirty="0">
                <a:latin typeface="Cambria Math" panose="02040503050406030204" charset="0"/>
                <a:cs typeface="Cambria Math" panose="02040503050406030204" charset="0"/>
                <a:sym typeface="+mn-ea"/>
              </a:rPr>
              <a:t>下</a:t>
            </a:r>
            <a:r>
              <a:rPr lang="zh-CN" altLang="en-US" b="1" dirty="0">
                <a:latin typeface="Cambria Math" panose="02040503050406030204" charset="0"/>
                <a:cs typeface="Cambria Math" panose="02040503050406030204" charset="0"/>
                <a:sym typeface="+mn-ea"/>
              </a:rPr>
              <a:t>左尾检测</a:t>
            </a:r>
            <a:r>
              <a:rPr lang="zh-CN" altLang="en-US" dirty="0">
                <a:latin typeface="Cambria Math" panose="02040503050406030204" charset="0"/>
                <a:cs typeface="Cambria Math" panose="02040503050406030204" charset="0"/>
                <a:sym typeface="+mn-ea"/>
              </a:rPr>
              <a:t>的标准正态分布图</a:t>
            </a:r>
            <a:endParaRPr lang="zh-CN" altLang="en-US" dirty="0">
              <a:latin typeface="Cambria Math" panose="02040503050406030204" charset="0"/>
              <a:cs typeface="Cambria Math" panose="02040503050406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1——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6890" y="2044700"/>
            <a:ext cx="8669020" cy="1682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/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4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模型简化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8685" y="1837690"/>
            <a:ext cx="9825355" cy="41465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企业不合格产品退换问题：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企业对于不合格产品需要进行调换；而本模型将调换过程简化，只考虑次品损失而无需考虑给顾客更换新产品的后续质量问题。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此外，本模型以单个产品的预期收益（方案一、二）与成功售出一件合格品的代价（方案三）为决策好坏的评判标准，并不涉及换货所得的新产品（我们将其转化为“新交易”），因而可以对模型作此简化。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/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4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模型简化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28395" y="1798320"/>
            <a:ext cx="9825355" cy="41465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400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不合格产品检验问题：</a:t>
            </a:r>
            <a:endParaRPr lang="zh-CN" altLang="en-US" sz="2400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  </a:t>
            </a: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不合格产品可能由企业检验出，也有可能在流入市场后被顾客退回，可以视为付出调换损失作为检测费用的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“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顾客检测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”</a:t>
            </a: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方式。本模型直接选取两种方式中预期损失更小的方案，减少对于</a:t>
            </a: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检测方式选择的考虑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。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ctr"/>
            <a:r>
              <a:rPr lang="zh-CN" altLang="en-US" sz="3200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顾客检测费用 = 调换损失 × 成品次品率</a:t>
            </a:r>
            <a:endParaRPr lang="zh-CN" altLang="en-US" sz="3200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ctr"/>
            <a:endParaRPr lang="zh-CN" altLang="en-US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/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对比顾客检测费用与企业的</a:t>
            </a: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成品检测成本，选取预期损失更小的方案</a:t>
            </a:r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/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ctr"/>
            <a:r>
              <a:rPr lang="zh-CN" altLang="en-US" sz="3200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检测费用 = </a:t>
            </a:r>
            <a:r>
              <a:rPr lang="en-US" altLang="zh-CN" sz="3200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min(</a:t>
            </a:r>
            <a:r>
              <a:rPr lang="zh-CN" altLang="en-US" sz="3200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检测成本</a:t>
            </a:r>
            <a:r>
              <a:rPr lang="en-US" altLang="zh-CN" sz="3200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, </a:t>
            </a:r>
            <a:r>
              <a:rPr lang="zh-CN" altLang="en-US" sz="3200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顾客检测费用</a:t>
            </a:r>
            <a:r>
              <a:rPr lang="en-US" altLang="zh-CN" sz="3200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)</a:t>
            </a:r>
            <a:endParaRPr lang="zh-CN" altLang="en-US" sz="3200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/>
            <a:endParaRPr lang="zh-CN" altLang="en-US" sz="32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/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4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模型简化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28395" y="1798320"/>
            <a:ext cx="9825355" cy="41465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400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不合格产品拆解问题：</a:t>
            </a:r>
            <a:endParaRPr lang="zh-CN" altLang="en-US" sz="2400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  </a:t>
            </a: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基于先前生产步骤（对于零配件的检测），可以计算不合格产品零配件次品率的后验概率，以此确定拆解后零配件的</a:t>
            </a:r>
            <a:r>
              <a:rPr lang="en-US" altLang="zh-CN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价值</a:t>
            </a:r>
            <a:r>
              <a:rPr lang="en-US" altLang="zh-CN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</a:t>
            </a: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预先判断是否应当对次品进行拆解。</a:t>
            </a:r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（</a:t>
            </a: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在方案一、二</a:t>
            </a: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中仍然进行计算；在方案三中预先确定是否拆解。）</a:t>
            </a:r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        </a:t>
            </a: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当上述成品拆解决策的判断不等式</a:t>
            </a: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成立时，对不合格产品进行拆解的期望收益更大。</a:t>
            </a:r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/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2927668" y="3952240"/>
          <a:ext cx="6226810" cy="1193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5" imgW="4931410" imgH="987425" progId="Equation.DSMT4">
                  <p:embed/>
                </p:oleObj>
              </mc:Choice>
              <mc:Fallback>
                <p:oleObj name="" r:id="rId5" imgW="4931410" imgH="987425" progId="Equation.DSMT4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27668" y="3952240"/>
                        <a:ext cx="6226810" cy="11931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/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4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模型简化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95925" y="899795"/>
            <a:ext cx="6096000" cy="10528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zh-CN" altLang="en-US"/>
          </a:p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127760" y="1778635"/>
            <a:ext cx="10298430" cy="4358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   </a:t>
            </a: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对于次品经过拆解后得到的零配件，根据不同方案的需求，我们分别考虑是否标记检测状态的情况：</a:t>
            </a:r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indent="0" algn="l" fontAlgn="auto">
              <a:spcBef>
                <a:spcPts val="600"/>
              </a:spcBef>
            </a:pPr>
            <a:r>
              <a:rPr lang="en-US" altLang="zh-CN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标记零配件的检测状态：若零配件在组装成成品之前已经过检测，那么拆解后无需再进行检测，且知晓其一定合格。</a:t>
            </a:r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indent="0" algn="l" fontAlgn="auto">
              <a:spcBef>
                <a:spcPts val="600"/>
              </a:spcBef>
            </a:pPr>
            <a:r>
              <a:rPr lang="en-US" altLang="zh-CN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不标记零配件的检测状态：不考虑被拆解不合格的生产过程，不记录组装前零配件的检测状态，对于拆解不合格品得到的零配件设置统一后验概率。</a:t>
            </a:r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方案一并不考虑拆解问题，因此不做讨论；</a:t>
            </a:r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/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方案二中</a:t>
            </a:r>
            <a:r>
              <a:rPr lang="zh-CN" altLang="en-US" sz="2400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标记零配件的检测状态</a:t>
            </a: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，避免对合格零配件进行重复检测；</a:t>
            </a:r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/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方案三中</a:t>
            </a:r>
            <a:r>
              <a:rPr lang="zh-CN" altLang="en-US" sz="2400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不标记零配件的检测状态</a:t>
            </a: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，将所有不合格品统一处理，控制模型中状态节点数目，更加贴近现实中的企业生产过程，降低管理难度</a:t>
            </a: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和成本。</a:t>
            </a:r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PA" val="v5.2.9"/>
</p:tagLst>
</file>

<file path=ppt/tags/tag10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51.1946456692914}"/>
</p:tagLst>
</file>

<file path=ppt/tags/tag11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51.1946456692914}"/>
</p:tagLst>
</file>

<file path=ppt/tags/tag12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51.1946456692914}"/>
</p:tagLst>
</file>

<file path=ppt/tags/tag13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51.1946456692914}"/>
</p:tagLst>
</file>

<file path=ppt/tags/tag14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51.1946456692914}"/>
</p:tagLst>
</file>

<file path=ppt/tags/tag15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51.1946456692914}"/>
</p:tagLst>
</file>

<file path=ppt/tags/tag16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51.1946456692914}"/>
</p:tagLst>
</file>

<file path=ppt/tags/tag17.xml><?xml version="1.0" encoding="utf-8"?>
<p:tagLst xmlns:p="http://schemas.openxmlformats.org/presentationml/2006/main">
  <p:tag name="PA" val="v5.2.9"/>
</p:tagLst>
</file>

<file path=ppt/tags/tag18.xml><?xml version="1.0" encoding="utf-8"?>
<p:tagLst xmlns:p="http://schemas.openxmlformats.org/presentationml/2006/main">
  <p:tag name="PA" val="v5.2.9"/>
</p:tagLst>
</file>

<file path=ppt/tags/tag19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51.1946456692914}"/>
</p:tagLst>
</file>

<file path=ppt/tags/tag2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51.1946456692914}"/>
</p:tagLst>
</file>

<file path=ppt/tags/tag20.xml><?xml version="1.0" encoding="utf-8"?>
<p:tagLst xmlns:p="http://schemas.openxmlformats.org/presentationml/2006/main">
  <p:tag name="PA" val="v5.2.9"/>
</p:tagLst>
</file>

<file path=ppt/tags/tag21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51.1946456692914}"/>
</p:tagLst>
</file>

<file path=ppt/tags/tag22.xml><?xml version="1.0" encoding="utf-8"?>
<p:tagLst xmlns:p="http://schemas.openxmlformats.org/presentationml/2006/main">
  <p:tag name="PA" val="v5.2.9"/>
</p:tagLst>
</file>

<file path=ppt/tags/tag23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51.1946456692914}"/>
</p:tagLst>
</file>

<file path=ppt/tags/tag24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51.1946456692914}"/>
</p:tagLst>
</file>

<file path=ppt/tags/tag25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51.1946456692914}"/>
</p:tagLst>
</file>

<file path=ppt/tags/tag26.xml><?xml version="1.0" encoding="utf-8"?>
<p:tagLst xmlns:p="http://schemas.openxmlformats.org/presentationml/2006/main">
  <p:tag name="PA" val="v5.2.9"/>
</p:tagLst>
</file>

<file path=ppt/tags/tag27.xml><?xml version="1.0" encoding="utf-8"?>
<p:tagLst xmlns:p="http://schemas.openxmlformats.org/presentationml/2006/main">
  <p:tag name="PA" val="v5.2.9"/>
</p:tagLst>
</file>

<file path=ppt/tags/tag28.xml><?xml version="1.0" encoding="utf-8"?>
<p:tagLst xmlns:p="http://schemas.openxmlformats.org/presentationml/2006/main">
  <p:tag name="PA" val="v5.2.9"/>
</p:tagLst>
</file>

<file path=ppt/tags/tag29.xml><?xml version="1.0" encoding="utf-8"?>
<p:tagLst xmlns:p="http://schemas.openxmlformats.org/presentationml/2006/main">
  <p:tag name="PA" val="v5.2.9"/>
</p:tagLst>
</file>

<file path=ppt/tags/tag3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51.1946456692914}"/>
</p:tagLst>
</file>

<file path=ppt/tags/tag30.xml><?xml version="1.0" encoding="utf-8"?>
<p:tagLst xmlns:p="http://schemas.openxmlformats.org/presentationml/2006/main">
  <p:tag name="PA" val="v5.2.9"/>
</p:tagLst>
</file>

<file path=ppt/tags/tag31.xml><?xml version="1.0" encoding="utf-8"?>
<p:tagLst xmlns:p="http://schemas.openxmlformats.org/presentationml/2006/main">
  <p:tag name="PA" val="v5.2.9"/>
</p:tagLst>
</file>

<file path=ppt/tags/tag32.xml><?xml version="1.0" encoding="utf-8"?>
<p:tagLst xmlns:p="http://schemas.openxmlformats.org/presentationml/2006/main">
  <p:tag name="PA" val="v5.2.9"/>
</p:tagLst>
</file>

<file path=ppt/tags/tag33.xml><?xml version="1.0" encoding="utf-8"?>
<p:tagLst xmlns:p="http://schemas.openxmlformats.org/presentationml/2006/main">
  <p:tag name="PA" val="v5.2.9"/>
</p:tagLst>
</file>

<file path=ppt/tags/tag34.xml><?xml version="1.0" encoding="utf-8"?>
<p:tagLst xmlns:p="http://schemas.openxmlformats.org/presentationml/2006/main">
  <p:tag name="PA" val="v5.2.9"/>
</p:tagLst>
</file>

<file path=ppt/tags/tag35.xml><?xml version="1.0" encoding="utf-8"?>
<p:tagLst xmlns:p="http://schemas.openxmlformats.org/presentationml/2006/main">
  <p:tag name="PA" val="v5.2.9"/>
</p:tagLst>
</file>

<file path=ppt/tags/tag36.xml><?xml version="1.0" encoding="utf-8"?>
<p:tagLst xmlns:p="http://schemas.openxmlformats.org/presentationml/2006/main">
  <p:tag name="PA" val="v5.2.9"/>
</p:tagLst>
</file>

<file path=ppt/tags/tag37.xml><?xml version="1.0" encoding="utf-8"?>
<p:tagLst xmlns:p="http://schemas.openxmlformats.org/presentationml/2006/main">
  <p:tag name="PA" val="v5.2.9"/>
</p:tagLst>
</file>

<file path=ppt/tags/tag38.xml><?xml version="1.0" encoding="utf-8"?>
<p:tagLst xmlns:p="http://schemas.openxmlformats.org/presentationml/2006/main">
  <p:tag name="PA" val="v5.2.9"/>
</p:tagLst>
</file>

<file path=ppt/tags/tag39.xml><?xml version="1.0" encoding="utf-8"?>
<p:tagLst xmlns:p="http://schemas.openxmlformats.org/presentationml/2006/main">
  <p:tag name="PA" val="v5.2.9"/>
</p:tagLst>
</file>

<file path=ppt/tags/tag4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51.1946456692914}"/>
</p:tagLst>
</file>

<file path=ppt/tags/tag40.xml><?xml version="1.0" encoding="utf-8"?>
<p:tagLst xmlns:p="http://schemas.openxmlformats.org/presentationml/2006/main">
  <p:tag name="KSO_WM_DIAGRAM_VIRTUALLY_FRAME" val="{&quot;height&quot;:393.8906299212598,&quot;left&quot;:22.65,&quot;top&quot;:129.54999999999998,&quot;width&quot;:913.3588976377953}"/>
</p:tagLst>
</file>

<file path=ppt/tags/tag41.xml><?xml version="1.0" encoding="utf-8"?>
<p:tagLst xmlns:p="http://schemas.openxmlformats.org/presentationml/2006/main">
  <p:tag name="KSO_WM_DIAGRAM_VIRTUALLY_FRAME" val="{&quot;height&quot;:393.8906299212598,&quot;left&quot;:22.65,&quot;top&quot;:129.54999999999998,&quot;width&quot;:913.3588976377953}"/>
</p:tagLst>
</file>

<file path=ppt/tags/tag42.xml><?xml version="1.0" encoding="utf-8"?>
<p:tagLst xmlns:p="http://schemas.openxmlformats.org/presentationml/2006/main">
  <p:tag name="KSO_WM_DIAGRAM_VIRTUALLY_FRAME" val="{&quot;height&quot;:393.8906299212598,&quot;left&quot;:22.65,&quot;top&quot;:129.54999999999998,&quot;width&quot;:913.3588976377953}"/>
</p:tagLst>
</file>

<file path=ppt/tags/tag43.xml><?xml version="1.0" encoding="utf-8"?>
<p:tagLst xmlns:p="http://schemas.openxmlformats.org/presentationml/2006/main">
  <p:tag name="KSO_WM_DIAGRAM_VIRTUALLY_FRAME" val="{&quot;height&quot;:393.8906299212598,&quot;left&quot;:22.65,&quot;top&quot;:129.54999999999998,&quot;width&quot;:913.3588976377953}"/>
</p:tagLst>
</file>

<file path=ppt/tags/tag44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5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6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7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8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9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51.1946456692914}"/>
</p:tagLst>
</file>

<file path=ppt/tags/tag50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1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2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3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4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5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6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7.xml><?xml version="1.0" encoding="utf-8"?>
<p:tagLst xmlns:p="http://schemas.openxmlformats.org/presentationml/2006/main">
  <p:tag name="KSO_WM_DIAGRAM_VIRTUALLY_FRAME" val="{&quot;height&quot;:293.45,&quot;left&quot;:30.9,&quot;top&quot;:80.25,&quot;width&quot;:795.1}"/>
</p:tagLst>
</file>

<file path=ppt/tags/tag58.xml><?xml version="1.0" encoding="utf-8"?>
<p:tagLst xmlns:p="http://schemas.openxmlformats.org/presentationml/2006/main">
  <p:tag name="KSO_WM_DIAGRAM_VIRTUALLY_FRAME" val="{&quot;height&quot;:293.45,&quot;left&quot;:30.9,&quot;top&quot;:80.25,&quot;width&quot;:795.1}"/>
</p:tagLst>
</file>

<file path=ppt/tags/tag59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51.1946456692914}"/>
</p:tagLst>
</file>

<file path=ppt/tags/tag60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1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2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3.xml><?xml version="1.0" encoding="utf-8"?>
<p:tagLst xmlns:p="http://schemas.openxmlformats.org/presentationml/2006/main">
  <p:tag name="TABLE_ENDDRAG_ORIGIN_RECT" val="472*177"/>
  <p:tag name="TABLE_ENDDRAG_RECT" val="67*301*472*177"/>
</p:tagLst>
</file>

<file path=ppt/tags/tag64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5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6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7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8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9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7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51.1946456692914}"/>
</p:tagLst>
</file>

<file path=ppt/tags/tag70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71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72.xml><?xml version="1.0" encoding="utf-8"?>
<p:tagLst xmlns:p="http://schemas.openxmlformats.org/presentationml/2006/main">
  <p:tag name="COMMONDATA" val="eyJoZGlkIjoiYmUzOTExNWFiZDM0ODEzNTEwYzg1N2FlODNlYTE3YmIifQ=="/>
  <p:tag name="commondata" val="eyJoZGlkIjoiYjJjOTQxYzhjODMyMDAzZmE0MDJkMWFkNmJlNDkwYTUifQ=="/>
</p:tagLst>
</file>

<file path=ppt/tags/tag8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51.1946456692914}"/>
</p:tagLst>
</file>

<file path=ppt/tags/tag9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51.1946456692914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3489</Words>
  <Application>WPS 演示</Application>
  <PresentationFormat>宽屏</PresentationFormat>
  <Paragraphs>499</Paragraphs>
  <Slides>29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29</vt:i4>
      </vt:variant>
    </vt:vector>
  </HeadingPairs>
  <TitlesOfParts>
    <vt:vector size="60" baseType="lpstr">
      <vt:lpstr>Arial</vt:lpstr>
      <vt:lpstr>宋体</vt:lpstr>
      <vt:lpstr>Wingdings</vt:lpstr>
      <vt:lpstr>Arial</vt:lpstr>
      <vt:lpstr>微软雅黑</vt:lpstr>
      <vt:lpstr>微软雅黑 Light</vt:lpstr>
      <vt:lpstr>Calibri</vt:lpstr>
      <vt:lpstr>Times New Roman</vt:lpstr>
      <vt:lpstr>瀹嬩綋</vt:lpstr>
      <vt:lpstr>Segoe Print</vt:lpstr>
      <vt:lpstr>FandolSong-Regular-Identity-H</vt:lpstr>
      <vt:lpstr>Cambria Math</vt:lpstr>
      <vt:lpstr>CMMI12</vt:lpstr>
      <vt:lpstr>Times New Roman</vt:lpstr>
      <vt:lpstr>Arial Unicode MS</vt:lpstr>
      <vt:lpstr>等线 Light</vt:lpstr>
      <vt:lpstr>等线</vt:lpstr>
      <vt:lpstr>FandolSong-Bold-Identity-H</vt:lpstr>
      <vt:lpstr>CMR8</vt:lpstr>
      <vt:lpstr>CMR12</vt:lpstr>
      <vt:lpstr>CMSY10</vt:lpstr>
      <vt:lpstr>阿里巴巴普惠体 B</vt:lpstr>
      <vt:lpstr>MS Mincho</vt:lpstr>
      <vt:lpstr>Office 主题​​</vt:lpstr>
      <vt:lpstr>Equation.DSMT4</vt:lpstr>
      <vt:lpstr>Equation.DSMT4</vt:lpstr>
      <vt:lpstr>Equation.DSMT4</vt:lpstr>
      <vt:lpstr>Equation.DSMT4</vt:lpstr>
      <vt:lpstr>Equation.KSEE3</vt:lpstr>
      <vt:lpstr>Equation.DSMT4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Stardust</cp:lastModifiedBy>
  <cp:revision>146</cp:revision>
  <dcterms:created xsi:type="dcterms:W3CDTF">2020-08-02T00:46:00Z</dcterms:created>
  <dcterms:modified xsi:type="dcterms:W3CDTF">2024-09-24T18:20:12Z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B1E839B608234613A88CC52F62905462_13</vt:lpwstr>
  </property>
  <property fmtid="{D5CDD505-2E9C-101B-9397-08002B2CF9AE}" pid="3" name="KSOProductBuildVer">
    <vt:lpwstr>2052-12.1.0.17857</vt:lpwstr>
  </property>
</Properties>
</file>